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7"/>
  </p:handoutMasterIdLst>
  <p:sldIdLst>
    <p:sldId id="256" r:id="rId2"/>
    <p:sldId id="288" r:id="rId3"/>
    <p:sldId id="289" r:id="rId4"/>
    <p:sldId id="304" r:id="rId5"/>
    <p:sldId id="305" r:id="rId6"/>
    <p:sldId id="306" r:id="rId7"/>
    <p:sldId id="257" r:id="rId8"/>
    <p:sldId id="274" r:id="rId9"/>
    <p:sldId id="296" r:id="rId10"/>
    <p:sldId id="285" r:id="rId11"/>
    <p:sldId id="300" r:id="rId12"/>
    <p:sldId id="294" r:id="rId13"/>
    <p:sldId id="258" r:id="rId14"/>
    <p:sldId id="301" r:id="rId15"/>
    <p:sldId id="298" r:id="rId16"/>
    <p:sldId id="290" r:id="rId17"/>
    <p:sldId id="292" r:id="rId18"/>
    <p:sldId id="293" r:id="rId19"/>
    <p:sldId id="302" r:id="rId20"/>
    <p:sldId id="277" r:id="rId21"/>
    <p:sldId id="303" r:id="rId22"/>
    <p:sldId id="310" r:id="rId23"/>
    <p:sldId id="307" r:id="rId24"/>
    <p:sldId id="308" r:id="rId25"/>
    <p:sldId id="309" r:id="rId26"/>
    <p:sldId id="312" r:id="rId27"/>
    <p:sldId id="313" r:id="rId28"/>
    <p:sldId id="314" r:id="rId29"/>
    <p:sldId id="316" r:id="rId30"/>
    <p:sldId id="315" r:id="rId31"/>
    <p:sldId id="317" r:id="rId32"/>
    <p:sldId id="318" r:id="rId33"/>
    <p:sldId id="319" r:id="rId34"/>
    <p:sldId id="320" r:id="rId35"/>
    <p:sldId id="321" r:id="rId36"/>
    <p:sldId id="322" r:id="rId37"/>
    <p:sldId id="287" r:id="rId38"/>
    <p:sldId id="323" r:id="rId39"/>
    <p:sldId id="311" r:id="rId40"/>
    <p:sldId id="324" r:id="rId41"/>
    <p:sldId id="328" r:id="rId42"/>
    <p:sldId id="325" r:id="rId43"/>
    <p:sldId id="326" r:id="rId44"/>
    <p:sldId id="327" r:id="rId45"/>
    <p:sldId id="329" r:id="rId4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F9841-8E0A-4E83-9056-6152BC935D65}" type="doc">
      <dgm:prSet loTypeId="urn:microsoft.com/office/officeart/2009/3/layout/IncreasingArrows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26BCBA-6716-4D95-97F2-96F588D03A09}">
      <dgm:prSet phldrT="[Texto]"/>
      <dgm:spPr/>
      <dgm:t>
        <a:bodyPr/>
        <a:lstStyle/>
        <a:p>
          <a:r>
            <a:rPr lang="pt-BR" b="1" dirty="0" smtClean="0"/>
            <a:t>Folha de pagamento</a:t>
          </a:r>
          <a:endParaRPr lang="pt-BR" b="1" dirty="0"/>
        </a:p>
      </dgm:t>
    </dgm:pt>
    <dgm:pt modelId="{ACDFFB60-7474-4328-BD8F-FE8E69CCB952}" type="parTrans" cxnId="{966B3AE1-D18E-41FA-812C-DE0851AC5094}">
      <dgm:prSet/>
      <dgm:spPr/>
      <dgm:t>
        <a:bodyPr/>
        <a:lstStyle/>
        <a:p>
          <a:endParaRPr lang="pt-BR"/>
        </a:p>
      </dgm:t>
    </dgm:pt>
    <dgm:pt modelId="{A9BD9A6E-A195-465A-9AC7-552C916744A8}" type="sibTrans" cxnId="{966B3AE1-D18E-41FA-812C-DE0851AC5094}">
      <dgm:prSet/>
      <dgm:spPr/>
      <dgm:t>
        <a:bodyPr/>
        <a:lstStyle/>
        <a:p>
          <a:endParaRPr lang="pt-BR"/>
        </a:p>
      </dgm:t>
    </dgm:pt>
    <dgm:pt modelId="{A39418FE-C262-454C-84DD-6EE563871180}">
      <dgm:prSet phldrT="[Texto]"/>
      <dgm:spPr/>
      <dgm:t>
        <a:bodyPr anchor="ctr"/>
        <a:lstStyle/>
        <a:p>
          <a:pPr algn="ctr"/>
          <a:r>
            <a:rPr lang="pt-BR" dirty="0" smtClean="0"/>
            <a:t>9 arquivos “.REM” que são extraídos do sistema de folha de pagamento do jurisdicionado </a:t>
          </a:r>
          <a:endParaRPr lang="pt-BR" dirty="0"/>
        </a:p>
      </dgm:t>
    </dgm:pt>
    <dgm:pt modelId="{CEAFA4FA-DA0C-4043-AB89-F4F051874341}" type="parTrans" cxnId="{0A7F6FBB-A7E4-4DC7-974F-B78230483C70}">
      <dgm:prSet/>
      <dgm:spPr/>
      <dgm:t>
        <a:bodyPr/>
        <a:lstStyle/>
        <a:p>
          <a:endParaRPr lang="pt-BR"/>
        </a:p>
      </dgm:t>
    </dgm:pt>
    <dgm:pt modelId="{E082370E-766D-4E15-B974-03AB2C2D15C1}" type="sibTrans" cxnId="{0A7F6FBB-A7E4-4DC7-974F-B78230483C70}">
      <dgm:prSet/>
      <dgm:spPr/>
      <dgm:t>
        <a:bodyPr/>
        <a:lstStyle/>
        <a:p>
          <a:endParaRPr lang="pt-BR"/>
        </a:p>
      </dgm:t>
    </dgm:pt>
    <dgm:pt modelId="{39B147CB-E65F-47BB-8D9A-DC414670DB81}">
      <dgm:prSet phldrT="[Texto]"/>
      <dgm:spPr/>
      <dgm:t>
        <a:bodyPr/>
        <a:lstStyle/>
        <a:p>
          <a:r>
            <a:rPr lang="pt-BR" b="1" dirty="0" smtClean="0"/>
            <a:t>Processo de seleção e Atos de admissão</a:t>
          </a:r>
          <a:endParaRPr lang="pt-BR" b="1" dirty="0"/>
        </a:p>
      </dgm:t>
    </dgm:pt>
    <dgm:pt modelId="{9F1766E3-2385-4987-A5C4-8DC4DFF22879}" type="parTrans" cxnId="{71995188-AF3F-4592-A68A-49004EA5E1EF}">
      <dgm:prSet/>
      <dgm:spPr/>
      <dgm:t>
        <a:bodyPr/>
        <a:lstStyle/>
        <a:p>
          <a:endParaRPr lang="pt-BR"/>
        </a:p>
      </dgm:t>
    </dgm:pt>
    <dgm:pt modelId="{633C63B9-16E6-4B5F-B6F3-9559051D7A45}" type="sibTrans" cxnId="{71995188-AF3F-4592-A68A-49004EA5E1EF}">
      <dgm:prSet/>
      <dgm:spPr/>
      <dgm:t>
        <a:bodyPr/>
        <a:lstStyle/>
        <a:p>
          <a:endParaRPr lang="pt-BR"/>
        </a:p>
      </dgm:t>
    </dgm:pt>
    <dgm:pt modelId="{D8CB7FD1-3B9B-4C43-A25E-CEDD67D8A4F6}">
      <dgm:prSet phldrT="[Texto]"/>
      <dgm:spPr/>
      <dgm:t>
        <a:bodyPr anchor="ctr"/>
        <a:lstStyle/>
        <a:p>
          <a:pPr algn="ctr"/>
          <a:r>
            <a:rPr lang="pt-BR" dirty="0" smtClean="0"/>
            <a:t> - Complementar informações do edital</a:t>
          </a:r>
        </a:p>
        <a:p>
          <a:pPr algn="ctr"/>
          <a:r>
            <a:rPr lang="pt-BR" dirty="0" smtClean="0"/>
            <a:t>- Anexar PDF/A do edital e atos de admissão</a:t>
          </a:r>
        </a:p>
        <a:p>
          <a:pPr algn="l"/>
          <a:endParaRPr lang="pt-BR" dirty="0"/>
        </a:p>
      </dgm:t>
    </dgm:pt>
    <dgm:pt modelId="{44AC49AC-A32E-432C-A28F-3271E84102C8}" type="parTrans" cxnId="{6553BE72-B418-4588-9E32-E85FFCC03E1A}">
      <dgm:prSet/>
      <dgm:spPr/>
      <dgm:t>
        <a:bodyPr/>
        <a:lstStyle/>
        <a:p>
          <a:endParaRPr lang="pt-BR"/>
        </a:p>
      </dgm:t>
    </dgm:pt>
    <dgm:pt modelId="{3F1AF12E-64BC-4F73-B1E6-1523AF7E5E31}" type="sibTrans" cxnId="{6553BE72-B418-4588-9E32-E85FFCC03E1A}">
      <dgm:prSet/>
      <dgm:spPr/>
      <dgm:t>
        <a:bodyPr/>
        <a:lstStyle/>
        <a:p>
          <a:endParaRPr lang="pt-BR"/>
        </a:p>
      </dgm:t>
    </dgm:pt>
    <dgm:pt modelId="{CD5BB704-9497-4CD7-BD9E-D8AA2003E333}">
      <dgm:prSet phldrT="[Texto]"/>
      <dgm:spPr/>
      <dgm:t>
        <a:bodyPr/>
        <a:lstStyle/>
        <a:p>
          <a:r>
            <a:rPr lang="pt-BR" b="1" dirty="0" smtClean="0"/>
            <a:t>Processo de admissão</a:t>
          </a:r>
          <a:endParaRPr lang="pt-BR" b="1" dirty="0"/>
        </a:p>
      </dgm:t>
    </dgm:pt>
    <dgm:pt modelId="{0E3979C8-27AA-41A2-B5D1-E42BAFBF8E63}" type="parTrans" cxnId="{E0C9967F-E9D3-433C-B2B9-440F35CD7D87}">
      <dgm:prSet/>
      <dgm:spPr/>
      <dgm:t>
        <a:bodyPr/>
        <a:lstStyle/>
        <a:p>
          <a:endParaRPr lang="pt-BR"/>
        </a:p>
      </dgm:t>
    </dgm:pt>
    <dgm:pt modelId="{69917F1E-CA90-451B-A3E6-34A979A9E942}" type="sibTrans" cxnId="{E0C9967F-E9D3-433C-B2B9-440F35CD7D87}">
      <dgm:prSet/>
      <dgm:spPr/>
      <dgm:t>
        <a:bodyPr/>
        <a:lstStyle/>
        <a:p>
          <a:endParaRPr lang="pt-BR"/>
        </a:p>
      </dgm:t>
    </dgm:pt>
    <dgm:pt modelId="{4105BF06-624E-481E-A8DE-03FC6AF2E728}">
      <dgm:prSet phldrT="[Texto]"/>
      <dgm:spPr/>
      <dgm:t>
        <a:bodyPr anchor="ctr"/>
        <a:lstStyle/>
        <a:p>
          <a:pPr algn="ctr"/>
          <a:r>
            <a:rPr lang="pt-BR" dirty="0" smtClean="0"/>
            <a:t>Enviar os documentos exigidos pela Portaria nº 01/2021 (anexo 3) para autuação do processo de admissão para fins de registro (art. 71, III, CF/88)</a:t>
          </a:r>
          <a:endParaRPr lang="pt-BR" dirty="0"/>
        </a:p>
      </dgm:t>
    </dgm:pt>
    <dgm:pt modelId="{F9C10C3F-40E6-4F67-BF74-CAB50E01DC9B}" type="parTrans" cxnId="{0E1D5C51-D17D-4C9F-B2F4-76029292369B}">
      <dgm:prSet/>
      <dgm:spPr/>
      <dgm:t>
        <a:bodyPr/>
        <a:lstStyle/>
        <a:p>
          <a:endParaRPr lang="pt-BR"/>
        </a:p>
      </dgm:t>
    </dgm:pt>
    <dgm:pt modelId="{25A841A7-63A3-4586-99A8-19FA83236EBE}" type="sibTrans" cxnId="{0E1D5C51-D17D-4C9F-B2F4-76029292369B}">
      <dgm:prSet/>
      <dgm:spPr/>
      <dgm:t>
        <a:bodyPr/>
        <a:lstStyle/>
        <a:p>
          <a:endParaRPr lang="pt-BR"/>
        </a:p>
      </dgm:t>
    </dgm:pt>
    <dgm:pt modelId="{836DB64B-91F4-49C5-8139-D73FE4E62009}" type="pres">
      <dgm:prSet presAssocID="{235F9841-8E0A-4E83-9056-6152BC935D6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75B19CD-2145-4E2D-A8C6-D98B01A88864}" type="pres">
      <dgm:prSet presAssocID="{0F26BCBA-6716-4D95-97F2-96F588D03A09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0B6EB-E7DA-4AD0-884B-B9652DB8D48D}" type="pres">
      <dgm:prSet presAssocID="{0F26BCBA-6716-4D95-97F2-96F588D03A0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3AE5AD-7899-4A23-9190-47B47BC5F9C5}" type="pres">
      <dgm:prSet presAssocID="{39B147CB-E65F-47BB-8D9A-DC414670DB8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2896F6-E397-47A7-BD04-1C3C7BF1BF61}" type="pres">
      <dgm:prSet presAssocID="{39B147CB-E65F-47BB-8D9A-DC414670DB81}" presName="childText2" presStyleLbl="solidAlignAcc1" presStyleIdx="1" presStyleCnt="3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06B40C-5FED-4063-9711-1444C056A6F0}" type="pres">
      <dgm:prSet presAssocID="{CD5BB704-9497-4CD7-BD9E-D8AA2003E33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3234A-FA8D-4DD7-BA5F-22C2D445163A}" type="pres">
      <dgm:prSet presAssocID="{CD5BB704-9497-4CD7-BD9E-D8AA2003E33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C9967F-E9D3-433C-B2B9-440F35CD7D87}" srcId="{235F9841-8E0A-4E83-9056-6152BC935D65}" destId="{CD5BB704-9497-4CD7-BD9E-D8AA2003E333}" srcOrd="2" destOrd="0" parTransId="{0E3979C8-27AA-41A2-B5D1-E42BAFBF8E63}" sibTransId="{69917F1E-CA90-451B-A3E6-34A979A9E942}"/>
    <dgm:cxn modelId="{B8A65A2D-F6F1-4BB0-8E11-ACC625750985}" type="presOf" srcId="{4105BF06-624E-481E-A8DE-03FC6AF2E728}" destId="{EFB3234A-FA8D-4DD7-BA5F-22C2D445163A}" srcOrd="0" destOrd="0" presId="urn:microsoft.com/office/officeart/2009/3/layout/IncreasingArrowsProcess"/>
    <dgm:cxn modelId="{0A7F6FBB-A7E4-4DC7-974F-B78230483C70}" srcId="{0F26BCBA-6716-4D95-97F2-96F588D03A09}" destId="{A39418FE-C262-454C-84DD-6EE563871180}" srcOrd="0" destOrd="0" parTransId="{CEAFA4FA-DA0C-4043-AB89-F4F051874341}" sibTransId="{E082370E-766D-4E15-B974-03AB2C2D15C1}"/>
    <dgm:cxn modelId="{05500FC4-49A2-4EB7-87A1-C11B8E8DBCCC}" type="presOf" srcId="{39B147CB-E65F-47BB-8D9A-DC414670DB81}" destId="{E63AE5AD-7899-4A23-9190-47B47BC5F9C5}" srcOrd="0" destOrd="0" presId="urn:microsoft.com/office/officeart/2009/3/layout/IncreasingArrowsProcess"/>
    <dgm:cxn modelId="{F3C310DF-D111-481E-AEF2-70D8657974CC}" type="presOf" srcId="{D8CB7FD1-3B9B-4C43-A25E-CEDD67D8A4F6}" destId="{9D2896F6-E397-47A7-BD04-1C3C7BF1BF61}" srcOrd="0" destOrd="0" presId="urn:microsoft.com/office/officeart/2009/3/layout/IncreasingArrowsProcess"/>
    <dgm:cxn modelId="{9A123EBE-3492-4790-87C0-60AD979BA5B2}" type="presOf" srcId="{A39418FE-C262-454C-84DD-6EE563871180}" destId="{3C30B6EB-E7DA-4AD0-884B-B9652DB8D48D}" srcOrd="0" destOrd="0" presId="urn:microsoft.com/office/officeart/2009/3/layout/IncreasingArrowsProcess"/>
    <dgm:cxn modelId="{966B3AE1-D18E-41FA-812C-DE0851AC5094}" srcId="{235F9841-8E0A-4E83-9056-6152BC935D65}" destId="{0F26BCBA-6716-4D95-97F2-96F588D03A09}" srcOrd="0" destOrd="0" parTransId="{ACDFFB60-7474-4328-BD8F-FE8E69CCB952}" sibTransId="{A9BD9A6E-A195-465A-9AC7-552C916744A8}"/>
    <dgm:cxn modelId="{71995188-AF3F-4592-A68A-49004EA5E1EF}" srcId="{235F9841-8E0A-4E83-9056-6152BC935D65}" destId="{39B147CB-E65F-47BB-8D9A-DC414670DB81}" srcOrd="1" destOrd="0" parTransId="{9F1766E3-2385-4987-A5C4-8DC4DFF22879}" sibTransId="{633C63B9-16E6-4B5F-B6F3-9559051D7A45}"/>
    <dgm:cxn modelId="{3E1EFA56-0ACA-430C-B242-A4037932D1A0}" type="presOf" srcId="{235F9841-8E0A-4E83-9056-6152BC935D65}" destId="{836DB64B-91F4-49C5-8139-D73FE4E62009}" srcOrd="0" destOrd="0" presId="urn:microsoft.com/office/officeart/2009/3/layout/IncreasingArrowsProcess"/>
    <dgm:cxn modelId="{0E1D5C51-D17D-4C9F-B2F4-76029292369B}" srcId="{CD5BB704-9497-4CD7-BD9E-D8AA2003E333}" destId="{4105BF06-624E-481E-A8DE-03FC6AF2E728}" srcOrd="0" destOrd="0" parTransId="{F9C10C3F-40E6-4F67-BF74-CAB50E01DC9B}" sibTransId="{25A841A7-63A3-4586-99A8-19FA83236EBE}"/>
    <dgm:cxn modelId="{6553BE72-B418-4588-9E32-E85FFCC03E1A}" srcId="{39B147CB-E65F-47BB-8D9A-DC414670DB81}" destId="{D8CB7FD1-3B9B-4C43-A25E-CEDD67D8A4F6}" srcOrd="0" destOrd="0" parTransId="{44AC49AC-A32E-432C-A28F-3271E84102C8}" sibTransId="{3F1AF12E-64BC-4F73-B1E6-1523AF7E5E31}"/>
    <dgm:cxn modelId="{347DF25A-BACA-4D20-950B-20DB004F0200}" type="presOf" srcId="{0F26BCBA-6716-4D95-97F2-96F588D03A09}" destId="{275B19CD-2145-4E2D-A8C6-D98B01A88864}" srcOrd="0" destOrd="0" presId="urn:microsoft.com/office/officeart/2009/3/layout/IncreasingArrowsProcess"/>
    <dgm:cxn modelId="{69FFAE78-2255-46C5-A3C9-B85965AF981E}" type="presOf" srcId="{CD5BB704-9497-4CD7-BD9E-D8AA2003E333}" destId="{D606B40C-5FED-4063-9711-1444C056A6F0}" srcOrd="0" destOrd="0" presId="urn:microsoft.com/office/officeart/2009/3/layout/IncreasingArrowsProcess"/>
    <dgm:cxn modelId="{EB736866-3A46-4730-BCA2-D6964F794BF2}" type="presParOf" srcId="{836DB64B-91F4-49C5-8139-D73FE4E62009}" destId="{275B19CD-2145-4E2D-A8C6-D98B01A88864}" srcOrd="0" destOrd="0" presId="urn:microsoft.com/office/officeart/2009/3/layout/IncreasingArrowsProcess"/>
    <dgm:cxn modelId="{B9351570-75F1-40B3-9A73-713F6CDF411D}" type="presParOf" srcId="{836DB64B-91F4-49C5-8139-D73FE4E62009}" destId="{3C30B6EB-E7DA-4AD0-884B-B9652DB8D48D}" srcOrd="1" destOrd="0" presId="urn:microsoft.com/office/officeart/2009/3/layout/IncreasingArrowsProcess"/>
    <dgm:cxn modelId="{8F6C894F-5D02-4DC6-8BD6-DB5014F64997}" type="presParOf" srcId="{836DB64B-91F4-49C5-8139-D73FE4E62009}" destId="{E63AE5AD-7899-4A23-9190-47B47BC5F9C5}" srcOrd="2" destOrd="0" presId="urn:microsoft.com/office/officeart/2009/3/layout/IncreasingArrowsProcess"/>
    <dgm:cxn modelId="{48806461-91BC-441A-A1C0-936ACBC60D7C}" type="presParOf" srcId="{836DB64B-91F4-49C5-8139-D73FE4E62009}" destId="{9D2896F6-E397-47A7-BD04-1C3C7BF1BF61}" srcOrd="3" destOrd="0" presId="urn:microsoft.com/office/officeart/2009/3/layout/IncreasingArrowsProcess"/>
    <dgm:cxn modelId="{77FAE2D1-0A92-45A4-8259-228C3A3164A0}" type="presParOf" srcId="{836DB64B-91F4-49C5-8139-D73FE4E62009}" destId="{D606B40C-5FED-4063-9711-1444C056A6F0}" srcOrd="4" destOrd="0" presId="urn:microsoft.com/office/officeart/2009/3/layout/IncreasingArrowsProcess"/>
    <dgm:cxn modelId="{F591A139-0B73-48F0-9CEB-1D1F84ECCFE6}" type="presParOf" srcId="{836DB64B-91F4-49C5-8139-D73FE4E62009}" destId="{EFB3234A-FA8D-4DD7-BA5F-22C2D445163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5F9841-8E0A-4E83-9056-6152BC935D65}" type="doc">
      <dgm:prSet loTypeId="urn:microsoft.com/office/officeart/2009/3/layout/IncreasingArrows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26BCBA-6716-4D95-97F2-96F588D03A09}">
      <dgm:prSet phldrT="[Texto]"/>
      <dgm:spPr/>
      <dgm:t>
        <a:bodyPr/>
        <a:lstStyle/>
        <a:p>
          <a:r>
            <a:rPr lang="pt-BR" b="1" dirty="0" smtClean="0"/>
            <a:t>Folha de pagamento</a:t>
          </a:r>
          <a:endParaRPr lang="pt-BR" b="1" dirty="0"/>
        </a:p>
      </dgm:t>
    </dgm:pt>
    <dgm:pt modelId="{ACDFFB60-7474-4328-BD8F-FE8E69CCB952}" type="parTrans" cxnId="{966B3AE1-D18E-41FA-812C-DE0851AC5094}">
      <dgm:prSet/>
      <dgm:spPr/>
      <dgm:t>
        <a:bodyPr/>
        <a:lstStyle/>
        <a:p>
          <a:endParaRPr lang="pt-BR"/>
        </a:p>
      </dgm:t>
    </dgm:pt>
    <dgm:pt modelId="{A9BD9A6E-A195-465A-9AC7-552C916744A8}" type="sibTrans" cxnId="{966B3AE1-D18E-41FA-812C-DE0851AC5094}">
      <dgm:prSet/>
      <dgm:spPr/>
      <dgm:t>
        <a:bodyPr/>
        <a:lstStyle/>
        <a:p>
          <a:endParaRPr lang="pt-BR"/>
        </a:p>
      </dgm:t>
    </dgm:pt>
    <dgm:pt modelId="{A39418FE-C262-454C-84DD-6EE563871180}">
      <dgm:prSet phldrT="[Texto]"/>
      <dgm:spPr/>
      <dgm:t>
        <a:bodyPr anchor="ctr"/>
        <a:lstStyle/>
        <a:p>
          <a:pPr algn="ctr"/>
          <a:r>
            <a:rPr lang="pt-BR" dirty="0" smtClean="0"/>
            <a:t>Até o 5º dia útil do mês subsequente</a:t>
          </a:r>
          <a:endParaRPr lang="pt-BR" dirty="0"/>
        </a:p>
      </dgm:t>
    </dgm:pt>
    <dgm:pt modelId="{CEAFA4FA-DA0C-4043-AB89-F4F051874341}" type="parTrans" cxnId="{0A7F6FBB-A7E4-4DC7-974F-B78230483C70}">
      <dgm:prSet/>
      <dgm:spPr/>
      <dgm:t>
        <a:bodyPr/>
        <a:lstStyle/>
        <a:p>
          <a:endParaRPr lang="pt-BR"/>
        </a:p>
      </dgm:t>
    </dgm:pt>
    <dgm:pt modelId="{E082370E-766D-4E15-B974-03AB2C2D15C1}" type="sibTrans" cxnId="{0A7F6FBB-A7E4-4DC7-974F-B78230483C70}">
      <dgm:prSet/>
      <dgm:spPr/>
      <dgm:t>
        <a:bodyPr/>
        <a:lstStyle/>
        <a:p>
          <a:endParaRPr lang="pt-BR"/>
        </a:p>
      </dgm:t>
    </dgm:pt>
    <dgm:pt modelId="{39B147CB-E65F-47BB-8D9A-DC414670DB81}">
      <dgm:prSet phldrT="[Texto]"/>
      <dgm:spPr/>
      <dgm:t>
        <a:bodyPr/>
        <a:lstStyle/>
        <a:p>
          <a:r>
            <a:rPr lang="pt-BR" b="1" dirty="0" smtClean="0"/>
            <a:t>Processo de seleção e atos de admissão</a:t>
          </a:r>
          <a:endParaRPr lang="pt-BR" b="1" dirty="0"/>
        </a:p>
      </dgm:t>
    </dgm:pt>
    <dgm:pt modelId="{9F1766E3-2385-4987-A5C4-8DC4DFF22879}" type="parTrans" cxnId="{71995188-AF3F-4592-A68A-49004EA5E1EF}">
      <dgm:prSet/>
      <dgm:spPr/>
      <dgm:t>
        <a:bodyPr/>
        <a:lstStyle/>
        <a:p>
          <a:endParaRPr lang="pt-BR"/>
        </a:p>
      </dgm:t>
    </dgm:pt>
    <dgm:pt modelId="{633C63B9-16E6-4B5F-B6F3-9559051D7A45}" type="sibTrans" cxnId="{71995188-AF3F-4592-A68A-49004EA5E1EF}">
      <dgm:prSet/>
      <dgm:spPr/>
      <dgm:t>
        <a:bodyPr/>
        <a:lstStyle/>
        <a:p>
          <a:endParaRPr lang="pt-BR"/>
        </a:p>
      </dgm:t>
    </dgm:pt>
    <dgm:pt modelId="{D8CB7FD1-3B9B-4C43-A25E-CEDD67D8A4F6}">
      <dgm:prSet phldrT="[Texto]"/>
      <dgm:spPr/>
      <dgm:t>
        <a:bodyPr anchor="ctr"/>
        <a:lstStyle/>
        <a:p>
          <a:pPr algn="ctr"/>
          <a:r>
            <a:rPr lang="pt-BR" dirty="0" smtClean="0"/>
            <a:t>Após o envio da folha de pagamento, já complementa as informações relacionadas ao edital, cadastra o PDF/A do edital e das admissões para não acumular.</a:t>
          </a:r>
          <a:endParaRPr lang="pt-BR" dirty="0"/>
        </a:p>
      </dgm:t>
    </dgm:pt>
    <dgm:pt modelId="{44AC49AC-A32E-432C-A28F-3271E84102C8}" type="parTrans" cxnId="{6553BE72-B418-4588-9E32-E85FFCC03E1A}">
      <dgm:prSet/>
      <dgm:spPr/>
      <dgm:t>
        <a:bodyPr/>
        <a:lstStyle/>
        <a:p>
          <a:endParaRPr lang="pt-BR"/>
        </a:p>
      </dgm:t>
    </dgm:pt>
    <dgm:pt modelId="{3F1AF12E-64BC-4F73-B1E6-1523AF7E5E31}" type="sibTrans" cxnId="{6553BE72-B418-4588-9E32-E85FFCC03E1A}">
      <dgm:prSet/>
      <dgm:spPr/>
      <dgm:t>
        <a:bodyPr/>
        <a:lstStyle/>
        <a:p>
          <a:endParaRPr lang="pt-BR"/>
        </a:p>
      </dgm:t>
    </dgm:pt>
    <dgm:pt modelId="{CD5BB704-9497-4CD7-BD9E-D8AA2003E333}">
      <dgm:prSet phldrT="[Texto]"/>
      <dgm:spPr/>
      <dgm:t>
        <a:bodyPr/>
        <a:lstStyle/>
        <a:p>
          <a:r>
            <a:rPr lang="pt-BR" b="1" dirty="0" smtClean="0"/>
            <a:t>Processo de admissão</a:t>
          </a:r>
          <a:endParaRPr lang="pt-BR" b="1" dirty="0"/>
        </a:p>
      </dgm:t>
    </dgm:pt>
    <dgm:pt modelId="{0E3979C8-27AA-41A2-B5D1-E42BAFBF8E63}" type="parTrans" cxnId="{E0C9967F-E9D3-433C-B2B9-440F35CD7D87}">
      <dgm:prSet/>
      <dgm:spPr/>
      <dgm:t>
        <a:bodyPr/>
        <a:lstStyle/>
        <a:p>
          <a:endParaRPr lang="pt-BR"/>
        </a:p>
      </dgm:t>
    </dgm:pt>
    <dgm:pt modelId="{69917F1E-CA90-451B-A3E6-34A979A9E942}" type="sibTrans" cxnId="{E0C9967F-E9D3-433C-B2B9-440F35CD7D87}">
      <dgm:prSet/>
      <dgm:spPr/>
      <dgm:t>
        <a:bodyPr/>
        <a:lstStyle/>
        <a:p>
          <a:endParaRPr lang="pt-BR"/>
        </a:p>
      </dgm:t>
    </dgm:pt>
    <dgm:pt modelId="{4105BF06-624E-481E-A8DE-03FC6AF2E728}">
      <dgm:prSet phldrT="[Texto]"/>
      <dgm:spPr/>
      <dgm:t>
        <a:bodyPr anchor="ctr"/>
        <a:lstStyle/>
        <a:p>
          <a:pPr algn="ctr"/>
          <a:r>
            <a:rPr lang="pt-BR" dirty="0" smtClean="0"/>
            <a:t>30 dias após do encerramento de cada quadrimestre</a:t>
          </a:r>
          <a:endParaRPr lang="pt-BR" dirty="0"/>
        </a:p>
      </dgm:t>
    </dgm:pt>
    <dgm:pt modelId="{F9C10C3F-40E6-4F67-BF74-CAB50E01DC9B}" type="parTrans" cxnId="{0E1D5C51-D17D-4C9F-B2F4-76029292369B}">
      <dgm:prSet/>
      <dgm:spPr/>
      <dgm:t>
        <a:bodyPr/>
        <a:lstStyle/>
        <a:p>
          <a:endParaRPr lang="pt-BR"/>
        </a:p>
      </dgm:t>
    </dgm:pt>
    <dgm:pt modelId="{25A841A7-63A3-4586-99A8-19FA83236EBE}" type="sibTrans" cxnId="{0E1D5C51-D17D-4C9F-B2F4-76029292369B}">
      <dgm:prSet/>
      <dgm:spPr/>
      <dgm:t>
        <a:bodyPr/>
        <a:lstStyle/>
        <a:p>
          <a:endParaRPr lang="pt-BR"/>
        </a:p>
      </dgm:t>
    </dgm:pt>
    <dgm:pt modelId="{836DB64B-91F4-49C5-8139-D73FE4E62009}" type="pres">
      <dgm:prSet presAssocID="{235F9841-8E0A-4E83-9056-6152BC935D6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75B19CD-2145-4E2D-A8C6-D98B01A88864}" type="pres">
      <dgm:prSet presAssocID="{0F26BCBA-6716-4D95-97F2-96F588D03A09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0B6EB-E7DA-4AD0-884B-B9652DB8D48D}" type="pres">
      <dgm:prSet presAssocID="{0F26BCBA-6716-4D95-97F2-96F588D03A0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3AE5AD-7899-4A23-9190-47B47BC5F9C5}" type="pres">
      <dgm:prSet presAssocID="{39B147CB-E65F-47BB-8D9A-DC414670DB8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2896F6-E397-47A7-BD04-1C3C7BF1BF61}" type="pres">
      <dgm:prSet presAssocID="{39B147CB-E65F-47BB-8D9A-DC414670DB81}" presName="childText2" presStyleLbl="solidAlignAcc1" presStyleIdx="1" presStyleCnt="3" custScaleY="116258" custLinFactNeighborX="-536" custLinFactNeighborY="8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06B40C-5FED-4063-9711-1444C056A6F0}" type="pres">
      <dgm:prSet presAssocID="{CD5BB704-9497-4CD7-BD9E-D8AA2003E33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3234A-FA8D-4DD7-BA5F-22C2D445163A}" type="pres">
      <dgm:prSet presAssocID="{CD5BB704-9497-4CD7-BD9E-D8AA2003E33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C9967F-E9D3-433C-B2B9-440F35CD7D87}" srcId="{235F9841-8E0A-4E83-9056-6152BC935D65}" destId="{CD5BB704-9497-4CD7-BD9E-D8AA2003E333}" srcOrd="2" destOrd="0" parTransId="{0E3979C8-27AA-41A2-B5D1-E42BAFBF8E63}" sibTransId="{69917F1E-CA90-451B-A3E6-34A979A9E942}"/>
    <dgm:cxn modelId="{B8A65A2D-F6F1-4BB0-8E11-ACC625750985}" type="presOf" srcId="{4105BF06-624E-481E-A8DE-03FC6AF2E728}" destId="{EFB3234A-FA8D-4DD7-BA5F-22C2D445163A}" srcOrd="0" destOrd="0" presId="urn:microsoft.com/office/officeart/2009/3/layout/IncreasingArrowsProcess"/>
    <dgm:cxn modelId="{0A7F6FBB-A7E4-4DC7-974F-B78230483C70}" srcId="{0F26BCBA-6716-4D95-97F2-96F588D03A09}" destId="{A39418FE-C262-454C-84DD-6EE563871180}" srcOrd="0" destOrd="0" parTransId="{CEAFA4FA-DA0C-4043-AB89-F4F051874341}" sibTransId="{E082370E-766D-4E15-B974-03AB2C2D15C1}"/>
    <dgm:cxn modelId="{05500FC4-49A2-4EB7-87A1-C11B8E8DBCCC}" type="presOf" srcId="{39B147CB-E65F-47BB-8D9A-DC414670DB81}" destId="{E63AE5AD-7899-4A23-9190-47B47BC5F9C5}" srcOrd="0" destOrd="0" presId="urn:microsoft.com/office/officeart/2009/3/layout/IncreasingArrowsProcess"/>
    <dgm:cxn modelId="{F3C310DF-D111-481E-AEF2-70D8657974CC}" type="presOf" srcId="{D8CB7FD1-3B9B-4C43-A25E-CEDD67D8A4F6}" destId="{9D2896F6-E397-47A7-BD04-1C3C7BF1BF61}" srcOrd="0" destOrd="0" presId="urn:microsoft.com/office/officeart/2009/3/layout/IncreasingArrowsProcess"/>
    <dgm:cxn modelId="{9A123EBE-3492-4790-87C0-60AD979BA5B2}" type="presOf" srcId="{A39418FE-C262-454C-84DD-6EE563871180}" destId="{3C30B6EB-E7DA-4AD0-884B-B9652DB8D48D}" srcOrd="0" destOrd="0" presId="urn:microsoft.com/office/officeart/2009/3/layout/IncreasingArrowsProcess"/>
    <dgm:cxn modelId="{966B3AE1-D18E-41FA-812C-DE0851AC5094}" srcId="{235F9841-8E0A-4E83-9056-6152BC935D65}" destId="{0F26BCBA-6716-4D95-97F2-96F588D03A09}" srcOrd="0" destOrd="0" parTransId="{ACDFFB60-7474-4328-BD8F-FE8E69CCB952}" sibTransId="{A9BD9A6E-A195-465A-9AC7-552C916744A8}"/>
    <dgm:cxn modelId="{71995188-AF3F-4592-A68A-49004EA5E1EF}" srcId="{235F9841-8E0A-4E83-9056-6152BC935D65}" destId="{39B147CB-E65F-47BB-8D9A-DC414670DB81}" srcOrd="1" destOrd="0" parTransId="{9F1766E3-2385-4987-A5C4-8DC4DFF22879}" sibTransId="{633C63B9-16E6-4B5F-B6F3-9559051D7A45}"/>
    <dgm:cxn modelId="{3E1EFA56-0ACA-430C-B242-A4037932D1A0}" type="presOf" srcId="{235F9841-8E0A-4E83-9056-6152BC935D65}" destId="{836DB64B-91F4-49C5-8139-D73FE4E62009}" srcOrd="0" destOrd="0" presId="urn:microsoft.com/office/officeart/2009/3/layout/IncreasingArrowsProcess"/>
    <dgm:cxn modelId="{0E1D5C51-D17D-4C9F-B2F4-76029292369B}" srcId="{CD5BB704-9497-4CD7-BD9E-D8AA2003E333}" destId="{4105BF06-624E-481E-A8DE-03FC6AF2E728}" srcOrd="0" destOrd="0" parTransId="{F9C10C3F-40E6-4F67-BF74-CAB50E01DC9B}" sibTransId="{25A841A7-63A3-4586-99A8-19FA83236EBE}"/>
    <dgm:cxn modelId="{6553BE72-B418-4588-9E32-E85FFCC03E1A}" srcId="{39B147CB-E65F-47BB-8D9A-DC414670DB81}" destId="{D8CB7FD1-3B9B-4C43-A25E-CEDD67D8A4F6}" srcOrd="0" destOrd="0" parTransId="{44AC49AC-A32E-432C-A28F-3271E84102C8}" sibTransId="{3F1AF12E-64BC-4F73-B1E6-1523AF7E5E31}"/>
    <dgm:cxn modelId="{347DF25A-BACA-4D20-950B-20DB004F0200}" type="presOf" srcId="{0F26BCBA-6716-4D95-97F2-96F588D03A09}" destId="{275B19CD-2145-4E2D-A8C6-D98B01A88864}" srcOrd="0" destOrd="0" presId="urn:microsoft.com/office/officeart/2009/3/layout/IncreasingArrowsProcess"/>
    <dgm:cxn modelId="{69FFAE78-2255-46C5-A3C9-B85965AF981E}" type="presOf" srcId="{CD5BB704-9497-4CD7-BD9E-D8AA2003E333}" destId="{D606B40C-5FED-4063-9711-1444C056A6F0}" srcOrd="0" destOrd="0" presId="urn:microsoft.com/office/officeart/2009/3/layout/IncreasingArrowsProcess"/>
    <dgm:cxn modelId="{EB736866-3A46-4730-BCA2-D6964F794BF2}" type="presParOf" srcId="{836DB64B-91F4-49C5-8139-D73FE4E62009}" destId="{275B19CD-2145-4E2D-A8C6-D98B01A88864}" srcOrd="0" destOrd="0" presId="urn:microsoft.com/office/officeart/2009/3/layout/IncreasingArrowsProcess"/>
    <dgm:cxn modelId="{B9351570-75F1-40B3-9A73-713F6CDF411D}" type="presParOf" srcId="{836DB64B-91F4-49C5-8139-D73FE4E62009}" destId="{3C30B6EB-E7DA-4AD0-884B-B9652DB8D48D}" srcOrd="1" destOrd="0" presId="urn:microsoft.com/office/officeart/2009/3/layout/IncreasingArrowsProcess"/>
    <dgm:cxn modelId="{8F6C894F-5D02-4DC6-8BD6-DB5014F64997}" type="presParOf" srcId="{836DB64B-91F4-49C5-8139-D73FE4E62009}" destId="{E63AE5AD-7899-4A23-9190-47B47BC5F9C5}" srcOrd="2" destOrd="0" presId="urn:microsoft.com/office/officeart/2009/3/layout/IncreasingArrowsProcess"/>
    <dgm:cxn modelId="{48806461-91BC-441A-A1C0-936ACBC60D7C}" type="presParOf" srcId="{836DB64B-91F4-49C5-8139-D73FE4E62009}" destId="{9D2896F6-E397-47A7-BD04-1C3C7BF1BF61}" srcOrd="3" destOrd="0" presId="urn:microsoft.com/office/officeart/2009/3/layout/IncreasingArrowsProcess"/>
    <dgm:cxn modelId="{77FAE2D1-0A92-45A4-8259-228C3A3164A0}" type="presParOf" srcId="{836DB64B-91F4-49C5-8139-D73FE4E62009}" destId="{D606B40C-5FED-4063-9711-1444C056A6F0}" srcOrd="4" destOrd="0" presId="urn:microsoft.com/office/officeart/2009/3/layout/IncreasingArrowsProcess"/>
    <dgm:cxn modelId="{F591A139-0B73-48F0-9CEB-1D1F84ECCFE6}" type="presParOf" srcId="{836DB64B-91F4-49C5-8139-D73FE4E62009}" destId="{EFB3234A-FA8D-4DD7-BA5F-22C2D445163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F9841-8E0A-4E83-9056-6152BC935D65}" type="doc">
      <dgm:prSet loTypeId="urn:microsoft.com/office/officeart/2009/3/layout/IncreasingArrows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26BCBA-6716-4D95-97F2-96F588D03A09}">
      <dgm:prSet phldrT="[Texto]"/>
      <dgm:spPr/>
      <dgm:t>
        <a:bodyPr/>
        <a:lstStyle/>
        <a:p>
          <a:r>
            <a:rPr lang="pt-BR" b="1" dirty="0" smtClean="0"/>
            <a:t>Folha de pagamento</a:t>
          </a:r>
          <a:endParaRPr lang="pt-BR" b="1" dirty="0"/>
        </a:p>
      </dgm:t>
    </dgm:pt>
    <dgm:pt modelId="{ACDFFB60-7474-4328-BD8F-FE8E69CCB952}" type="parTrans" cxnId="{966B3AE1-D18E-41FA-812C-DE0851AC5094}">
      <dgm:prSet/>
      <dgm:spPr/>
      <dgm:t>
        <a:bodyPr/>
        <a:lstStyle/>
        <a:p>
          <a:endParaRPr lang="pt-BR"/>
        </a:p>
      </dgm:t>
    </dgm:pt>
    <dgm:pt modelId="{A9BD9A6E-A195-465A-9AC7-552C916744A8}" type="sibTrans" cxnId="{966B3AE1-D18E-41FA-812C-DE0851AC5094}">
      <dgm:prSet/>
      <dgm:spPr/>
      <dgm:t>
        <a:bodyPr/>
        <a:lstStyle/>
        <a:p>
          <a:endParaRPr lang="pt-BR"/>
        </a:p>
      </dgm:t>
    </dgm:pt>
    <dgm:pt modelId="{A39418FE-C262-454C-84DD-6EE563871180}">
      <dgm:prSet phldrT="[Texto]"/>
      <dgm:spPr/>
      <dgm:t>
        <a:bodyPr anchor="ctr"/>
        <a:lstStyle/>
        <a:p>
          <a:pPr algn="ctr"/>
          <a:r>
            <a:rPr lang="pt-BR" dirty="0" smtClean="0"/>
            <a:t>9 arquivos “.REM” que são extraídos do sistema de folha de pagamento do jurisdicionado </a:t>
          </a:r>
          <a:endParaRPr lang="pt-BR" dirty="0"/>
        </a:p>
      </dgm:t>
    </dgm:pt>
    <dgm:pt modelId="{CEAFA4FA-DA0C-4043-AB89-F4F051874341}" type="parTrans" cxnId="{0A7F6FBB-A7E4-4DC7-974F-B78230483C70}">
      <dgm:prSet/>
      <dgm:spPr/>
      <dgm:t>
        <a:bodyPr/>
        <a:lstStyle/>
        <a:p>
          <a:endParaRPr lang="pt-BR"/>
        </a:p>
      </dgm:t>
    </dgm:pt>
    <dgm:pt modelId="{E082370E-766D-4E15-B974-03AB2C2D15C1}" type="sibTrans" cxnId="{0A7F6FBB-A7E4-4DC7-974F-B78230483C70}">
      <dgm:prSet/>
      <dgm:spPr/>
      <dgm:t>
        <a:bodyPr/>
        <a:lstStyle/>
        <a:p>
          <a:endParaRPr lang="pt-BR"/>
        </a:p>
      </dgm:t>
    </dgm:pt>
    <dgm:pt modelId="{39B147CB-E65F-47BB-8D9A-DC414670DB81}">
      <dgm:prSet phldrT="[Texto]"/>
      <dgm:spPr/>
      <dgm:t>
        <a:bodyPr/>
        <a:lstStyle/>
        <a:p>
          <a:r>
            <a:rPr lang="pt-BR" b="1" dirty="0" smtClean="0"/>
            <a:t>Processo de seleção e Atos de admissão</a:t>
          </a:r>
          <a:endParaRPr lang="pt-BR" b="1" dirty="0"/>
        </a:p>
      </dgm:t>
    </dgm:pt>
    <dgm:pt modelId="{9F1766E3-2385-4987-A5C4-8DC4DFF22879}" type="parTrans" cxnId="{71995188-AF3F-4592-A68A-49004EA5E1EF}">
      <dgm:prSet/>
      <dgm:spPr/>
      <dgm:t>
        <a:bodyPr/>
        <a:lstStyle/>
        <a:p>
          <a:endParaRPr lang="pt-BR"/>
        </a:p>
      </dgm:t>
    </dgm:pt>
    <dgm:pt modelId="{633C63B9-16E6-4B5F-B6F3-9559051D7A45}" type="sibTrans" cxnId="{71995188-AF3F-4592-A68A-49004EA5E1EF}">
      <dgm:prSet/>
      <dgm:spPr/>
      <dgm:t>
        <a:bodyPr/>
        <a:lstStyle/>
        <a:p>
          <a:endParaRPr lang="pt-BR"/>
        </a:p>
      </dgm:t>
    </dgm:pt>
    <dgm:pt modelId="{D8CB7FD1-3B9B-4C43-A25E-CEDD67D8A4F6}">
      <dgm:prSet phldrT="[Texto]"/>
      <dgm:spPr/>
      <dgm:t>
        <a:bodyPr anchor="ctr"/>
        <a:lstStyle/>
        <a:p>
          <a:pPr algn="ctr"/>
          <a:r>
            <a:rPr lang="pt-BR" dirty="0" smtClean="0"/>
            <a:t> - Complementar informações do edital</a:t>
          </a:r>
        </a:p>
        <a:p>
          <a:pPr algn="ctr"/>
          <a:r>
            <a:rPr lang="pt-BR" dirty="0" smtClean="0"/>
            <a:t>- Anexar PDF/A do edital e atos de admissão</a:t>
          </a:r>
        </a:p>
        <a:p>
          <a:pPr algn="l"/>
          <a:endParaRPr lang="pt-BR" dirty="0"/>
        </a:p>
      </dgm:t>
    </dgm:pt>
    <dgm:pt modelId="{44AC49AC-A32E-432C-A28F-3271E84102C8}" type="parTrans" cxnId="{6553BE72-B418-4588-9E32-E85FFCC03E1A}">
      <dgm:prSet/>
      <dgm:spPr/>
      <dgm:t>
        <a:bodyPr/>
        <a:lstStyle/>
        <a:p>
          <a:endParaRPr lang="pt-BR"/>
        </a:p>
      </dgm:t>
    </dgm:pt>
    <dgm:pt modelId="{3F1AF12E-64BC-4F73-B1E6-1523AF7E5E31}" type="sibTrans" cxnId="{6553BE72-B418-4588-9E32-E85FFCC03E1A}">
      <dgm:prSet/>
      <dgm:spPr/>
      <dgm:t>
        <a:bodyPr/>
        <a:lstStyle/>
        <a:p>
          <a:endParaRPr lang="pt-BR"/>
        </a:p>
      </dgm:t>
    </dgm:pt>
    <dgm:pt modelId="{CD5BB704-9497-4CD7-BD9E-D8AA2003E333}">
      <dgm:prSet phldrT="[Texto]"/>
      <dgm:spPr/>
      <dgm:t>
        <a:bodyPr/>
        <a:lstStyle/>
        <a:p>
          <a:r>
            <a:rPr lang="pt-BR" b="1" dirty="0" smtClean="0"/>
            <a:t>Processo de admissão</a:t>
          </a:r>
          <a:endParaRPr lang="pt-BR" b="1" dirty="0"/>
        </a:p>
      </dgm:t>
    </dgm:pt>
    <dgm:pt modelId="{0E3979C8-27AA-41A2-B5D1-E42BAFBF8E63}" type="parTrans" cxnId="{E0C9967F-E9D3-433C-B2B9-440F35CD7D87}">
      <dgm:prSet/>
      <dgm:spPr/>
      <dgm:t>
        <a:bodyPr/>
        <a:lstStyle/>
        <a:p>
          <a:endParaRPr lang="pt-BR"/>
        </a:p>
      </dgm:t>
    </dgm:pt>
    <dgm:pt modelId="{69917F1E-CA90-451B-A3E6-34A979A9E942}" type="sibTrans" cxnId="{E0C9967F-E9D3-433C-B2B9-440F35CD7D87}">
      <dgm:prSet/>
      <dgm:spPr/>
      <dgm:t>
        <a:bodyPr/>
        <a:lstStyle/>
        <a:p>
          <a:endParaRPr lang="pt-BR"/>
        </a:p>
      </dgm:t>
    </dgm:pt>
    <dgm:pt modelId="{4105BF06-624E-481E-A8DE-03FC6AF2E728}">
      <dgm:prSet phldrT="[Texto]"/>
      <dgm:spPr/>
      <dgm:t>
        <a:bodyPr anchor="ctr"/>
        <a:lstStyle/>
        <a:p>
          <a:pPr algn="ctr"/>
          <a:r>
            <a:rPr lang="pt-BR" dirty="0" smtClean="0"/>
            <a:t>Enviar os documentos exigidos pela Portaria nº 01/2021 (anexo 3) para autuação do processo de admissão para fins de registro (art. 71, III, CF/88)</a:t>
          </a:r>
          <a:endParaRPr lang="pt-BR" dirty="0"/>
        </a:p>
      </dgm:t>
    </dgm:pt>
    <dgm:pt modelId="{F9C10C3F-40E6-4F67-BF74-CAB50E01DC9B}" type="parTrans" cxnId="{0E1D5C51-D17D-4C9F-B2F4-76029292369B}">
      <dgm:prSet/>
      <dgm:spPr/>
      <dgm:t>
        <a:bodyPr/>
        <a:lstStyle/>
        <a:p>
          <a:endParaRPr lang="pt-BR"/>
        </a:p>
      </dgm:t>
    </dgm:pt>
    <dgm:pt modelId="{25A841A7-63A3-4586-99A8-19FA83236EBE}" type="sibTrans" cxnId="{0E1D5C51-D17D-4C9F-B2F4-76029292369B}">
      <dgm:prSet/>
      <dgm:spPr/>
      <dgm:t>
        <a:bodyPr/>
        <a:lstStyle/>
        <a:p>
          <a:endParaRPr lang="pt-BR"/>
        </a:p>
      </dgm:t>
    </dgm:pt>
    <dgm:pt modelId="{836DB64B-91F4-49C5-8139-D73FE4E62009}" type="pres">
      <dgm:prSet presAssocID="{235F9841-8E0A-4E83-9056-6152BC935D6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75B19CD-2145-4E2D-A8C6-D98B01A88864}" type="pres">
      <dgm:prSet presAssocID="{0F26BCBA-6716-4D95-97F2-96F588D03A09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0B6EB-E7DA-4AD0-884B-B9652DB8D48D}" type="pres">
      <dgm:prSet presAssocID="{0F26BCBA-6716-4D95-97F2-96F588D03A0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3AE5AD-7899-4A23-9190-47B47BC5F9C5}" type="pres">
      <dgm:prSet presAssocID="{39B147CB-E65F-47BB-8D9A-DC414670DB8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2896F6-E397-47A7-BD04-1C3C7BF1BF61}" type="pres">
      <dgm:prSet presAssocID="{39B147CB-E65F-47BB-8D9A-DC414670DB81}" presName="childText2" presStyleLbl="solidAlignAcc1" presStyleIdx="1" presStyleCnt="3" custLinFactNeighborX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06B40C-5FED-4063-9711-1444C056A6F0}" type="pres">
      <dgm:prSet presAssocID="{CD5BB704-9497-4CD7-BD9E-D8AA2003E33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3234A-FA8D-4DD7-BA5F-22C2D445163A}" type="pres">
      <dgm:prSet presAssocID="{CD5BB704-9497-4CD7-BD9E-D8AA2003E33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C9967F-E9D3-433C-B2B9-440F35CD7D87}" srcId="{235F9841-8E0A-4E83-9056-6152BC935D65}" destId="{CD5BB704-9497-4CD7-BD9E-D8AA2003E333}" srcOrd="2" destOrd="0" parTransId="{0E3979C8-27AA-41A2-B5D1-E42BAFBF8E63}" sibTransId="{69917F1E-CA90-451B-A3E6-34A979A9E942}"/>
    <dgm:cxn modelId="{B8A65A2D-F6F1-4BB0-8E11-ACC625750985}" type="presOf" srcId="{4105BF06-624E-481E-A8DE-03FC6AF2E728}" destId="{EFB3234A-FA8D-4DD7-BA5F-22C2D445163A}" srcOrd="0" destOrd="0" presId="urn:microsoft.com/office/officeart/2009/3/layout/IncreasingArrowsProcess"/>
    <dgm:cxn modelId="{0A7F6FBB-A7E4-4DC7-974F-B78230483C70}" srcId="{0F26BCBA-6716-4D95-97F2-96F588D03A09}" destId="{A39418FE-C262-454C-84DD-6EE563871180}" srcOrd="0" destOrd="0" parTransId="{CEAFA4FA-DA0C-4043-AB89-F4F051874341}" sibTransId="{E082370E-766D-4E15-B974-03AB2C2D15C1}"/>
    <dgm:cxn modelId="{05500FC4-49A2-4EB7-87A1-C11B8E8DBCCC}" type="presOf" srcId="{39B147CB-E65F-47BB-8D9A-DC414670DB81}" destId="{E63AE5AD-7899-4A23-9190-47B47BC5F9C5}" srcOrd="0" destOrd="0" presId="urn:microsoft.com/office/officeart/2009/3/layout/IncreasingArrowsProcess"/>
    <dgm:cxn modelId="{F3C310DF-D111-481E-AEF2-70D8657974CC}" type="presOf" srcId="{D8CB7FD1-3B9B-4C43-A25E-CEDD67D8A4F6}" destId="{9D2896F6-E397-47A7-BD04-1C3C7BF1BF61}" srcOrd="0" destOrd="0" presId="urn:microsoft.com/office/officeart/2009/3/layout/IncreasingArrowsProcess"/>
    <dgm:cxn modelId="{9A123EBE-3492-4790-87C0-60AD979BA5B2}" type="presOf" srcId="{A39418FE-C262-454C-84DD-6EE563871180}" destId="{3C30B6EB-E7DA-4AD0-884B-B9652DB8D48D}" srcOrd="0" destOrd="0" presId="urn:microsoft.com/office/officeart/2009/3/layout/IncreasingArrowsProcess"/>
    <dgm:cxn modelId="{966B3AE1-D18E-41FA-812C-DE0851AC5094}" srcId="{235F9841-8E0A-4E83-9056-6152BC935D65}" destId="{0F26BCBA-6716-4D95-97F2-96F588D03A09}" srcOrd="0" destOrd="0" parTransId="{ACDFFB60-7474-4328-BD8F-FE8E69CCB952}" sibTransId="{A9BD9A6E-A195-465A-9AC7-552C916744A8}"/>
    <dgm:cxn modelId="{71995188-AF3F-4592-A68A-49004EA5E1EF}" srcId="{235F9841-8E0A-4E83-9056-6152BC935D65}" destId="{39B147CB-E65F-47BB-8D9A-DC414670DB81}" srcOrd="1" destOrd="0" parTransId="{9F1766E3-2385-4987-A5C4-8DC4DFF22879}" sibTransId="{633C63B9-16E6-4B5F-B6F3-9559051D7A45}"/>
    <dgm:cxn modelId="{3E1EFA56-0ACA-430C-B242-A4037932D1A0}" type="presOf" srcId="{235F9841-8E0A-4E83-9056-6152BC935D65}" destId="{836DB64B-91F4-49C5-8139-D73FE4E62009}" srcOrd="0" destOrd="0" presId="urn:microsoft.com/office/officeart/2009/3/layout/IncreasingArrowsProcess"/>
    <dgm:cxn modelId="{0E1D5C51-D17D-4C9F-B2F4-76029292369B}" srcId="{CD5BB704-9497-4CD7-BD9E-D8AA2003E333}" destId="{4105BF06-624E-481E-A8DE-03FC6AF2E728}" srcOrd="0" destOrd="0" parTransId="{F9C10C3F-40E6-4F67-BF74-CAB50E01DC9B}" sibTransId="{25A841A7-63A3-4586-99A8-19FA83236EBE}"/>
    <dgm:cxn modelId="{6553BE72-B418-4588-9E32-E85FFCC03E1A}" srcId="{39B147CB-E65F-47BB-8D9A-DC414670DB81}" destId="{D8CB7FD1-3B9B-4C43-A25E-CEDD67D8A4F6}" srcOrd="0" destOrd="0" parTransId="{44AC49AC-A32E-432C-A28F-3271E84102C8}" sibTransId="{3F1AF12E-64BC-4F73-B1E6-1523AF7E5E31}"/>
    <dgm:cxn modelId="{347DF25A-BACA-4D20-950B-20DB004F0200}" type="presOf" srcId="{0F26BCBA-6716-4D95-97F2-96F588D03A09}" destId="{275B19CD-2145-4E2D-A8C6-D98B01A88864}" srcOrd="0" destOrd="0" presId="urn:microsoft.com/office/officeart/2009/3/layout/IncreasingArrowsProcess"/>
    <dgm:cxn modelId="{69FFAE78-2255-46C5-A3C9-B85965AF981E}" type="presOf" srcId="{CD5BB704-9497-4CD7-BD9E-D8AA2003E333}" destId="{D606B40C-5FED-4063-9711-1444C056A6F0}" srcOrd="0" destOrd="0" presId="urn:microsoft.com/office/officeart/2009/3/layout/IncreasingArrowsProcess"/>
    <dgm:cxn modelId="{EB736866-3A46-4730-BCA2-D6964F794BF2}" type="presParOf" srcId="{836DB64B-91F4-49C5-8139-D73FE4E62009}" destId="{275B19CD-2145-4E2D-A8C6-D98B01A88864}" srcOrd="0" destOrd="0" presId="urn:microsoft.com/office/officeart/2009/3/layout/IncreasingArrowsProcess"/>
    <dgm:cxn modelId="{B9351570-75F1-40B3-9A73-713F6CDF411D}" type="presParOf" srcId="{836DB64B-91F4-49C5-8139-D73FE4E62009}" destId="{3C30B6EB-E7DA-4AD0-884B-B9652DB8D48D}" srcOrd="1" destOrd="0" presId="urn:microsoft.com/office/officeart/2009/3/layout/IncreasingArrowsProcess"/>
    <dgm:cxn modelId="{8F6C894F-5D02-4DC6-8BD6-DB5014F64997}" type="presParOf" srcId="{836DB64B-91F4-49C5-8139-D73FE4E62009}" destId="{E63AE5AD-7899-4A23-9190-47B47BC5F9C5}" srcOrd="2" destOrd="0" presId="urn:microsoft.com/office/officeart/2009/3/layout/IncreasingArrowsProcess"/>
    <dgm:cxn modelId="{48806461-91BC-441A-A1C0-936ACBC60D7C}" type="presParOf" srcId="{836DB64B-91F4-49C5-8139-D73FE4E62009}" destId="{9D2896F6-E397-47A7-BD04-1C3C7BF1BF61}" srcOrd="3" destOrd="0" presId="urn:microsoft.com/office/officeart/2009/3/layout/IncreasingArrowsProcess"/>
    <dgm:cxn modelId="{77FAE2D1-0A92-45A4-8259-228C3A3164A0}" type="presParOf" srcId="{836DB64B-91F4-49C5-8139-D73FE4E62009}" destId="{D606B40C-5FED-4063-9711-1444C056A6F0}" srcOrd="4" destOrd="0" presId="urn:microsoft.com/office/officeart/2009/3/layout/IncreasingArrowsProcess"/>
    <dgm:cxn modelId="{F591A139-0B73-48F0-9CEB-1D1F84ECCFE6}" type="presParOf" srcId="{836DB64B-91F4-49C5-8139-D73FE4E62009}" destId="{EFB3234A-FA8D-4DD7-BA5F-22C2D445163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B19CD-2145-4E2D-A8C6-D98B01A88864}">
      <dsp:nvSpPr>
        <dsp:cNvPr id="0" name=""/>
        <dsp:cNvSpPr/>
      </dsp:nvSpPr>
      <dsp:spPr>
        <a:xfrm>
          <a:off x="908367" y="9269"/>
          <a:ext cx="8241664" cy="12003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054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Folha de pagamento</a:t>
          </a:r>
          <a:endParaRPr lang="pt-BR" sz="2100" b="1" kern="1200" dirty="0"/>
        </a:p>
      </dsp:txBody>
      <dsp:txXfrm>
        <a:off x="908367" y="309344"/>
        <a:ext cx="7941589" cy="600150"/>
      </dsp:txXfrm>
    </dsp:sp>
    <dsp:sp modelId="{3C30B6EB-E7DA-4AD0-884B-B9652DB8D48D}">
      <dsp:nvSpPr>
        <dsp:cNvPr id="0" name=""/>
        <dsp:cNvSpPr/>
      </dsp:nvSpPr>
      <dsp:spPr>
        <a:xfrm>
          <a:off x="908367" y="934874"/>
          <a:ext cx="2538432" cy="2312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9 arquivos “.REM” que são extraídos do sistema de folha de pagamento do jurisdicionado </a:t>
          </a:r>
          <a:endParaRPr lang="pt-BR" sz="2000" kern="1200" dirty="0"/>
        </a:p>
      </dsp:txBody>
      <dsp:txXfrm>
        <a:off x="908367" y="934874"/>
        <a:ext cx="2538432" cy="2312220"/>
      </dsp:txXfrm>
    </dsp:sp>
    <dsp:sp modelId="{E63AE5AD-7899-4A23-9190-47B47BC5F9C5}">
      <dsp:nvSpPr>
        <dsp:cNvPr id="0" name=""/>
        <dsp:cNvSpPr/>
      </dsp:nvSpPr>
      <dsp:spPr>
        <a:xfrm>
          <a:off x="3446800" y="409369"/>
          <a:ext cx="5703231" cy="12003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054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Processo de seleção e Atos de admissão</a:t>
          </a:r>
          <a:endParaRPr lang="pt-BR" sz="2100" b="1" kern="1200" dirty="0"/>
        </a:p>
      </dsp:txBody>
      <dsp:txXfrm>
        <a:off x="3446800" y="709444"/>
        <a:ext cx="5403156" cy="600150"/>
      </dsp:txXfrm>
    </dsp:sp>
    <dsp:sp modelId="{9D2896F6-E397-47A7-BD04-1C3C7BF1BF61}">
      <dsp:nvSpPr>
        <dsp:cNvPr id="0" name=""/>
        <dsp:cNvSpPr/>
      </dsp:nvSpPr>
      <dsp:spPr>
        <a:xfrm>
          <a:off x="3446800" y="1334974"/>
          <a:ext cx="2538432" cy="2312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 - Complementar informações do edital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- Anexar PDF/A do edital e atos de admissão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3446800" y="1334974"/>
        <a:ext cx="2538432" cy="2312220"/>
      </dsp:txXfrm>
    </dsp:sp>
    <dsp:sp modelId="{D606B40C-5FED-4063-9711-1444C056A6F0}">
      <dsp:nvSpPr>
        <dsp:cNvPr id="0" name=""/>
        <dsp:cNvSpPr/>
      </dsp:nvSpPr>
      <dsp:spPr>
        <a:xfrm>
          <a:off x="5985233" y="809469"/>
          <a:ext cx="3164799" cy="12003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054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Processo de admissão</a:t>
          </a:r>
          <a:endParaRPr lang="pt-BR" sz="2100" b="1" kern="1200" dirty="0"/>
        </a:p>
      </dsp:txBody>
      <dsp:txXfrm>
        <a:off x="5985233" y="1109544"/>
        <a:ext cx="2864724" cy="600150"/>
      </dsp:txXfrm>
    </dsp:sp>
    <dsp:sp modelId="{EFB3234A-FA8D-4DD7-BA5F-22C2D445163A}">
      <dsp:nvSpPr>
        <dsp:cNvPr id="0" name=""/>
        <dsp:cNvSpPr/>
      </dsp:nvSpPr>
      <dsp:spPr>
        <a:xfrm>
          <a:off x="5985233" y="1735074"/>
          <a:ext cx="2538432" cy="2278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Enviar os documentos exigidos pela Portaria nº 01/2021 (anexo 3) para autuação do processo de admissão para fins de registro (art. 71, III, CF/88)</a:t>
          </a:r>
          <a:endParaRPr lang="pt-BR" sz="2000" kern="1200" dirty="0"/>
        </a:p>
      </dsp:txBody>
      <dsp:txXfrm>
        <a:off x="5985233" y="1735074"/>
        <a:ext cx="2538432" cy="2278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B19CD-2145-4E2D-A8C6-D98B01A88864}">
      <dsp:nvSpPr>
        <dsp:cNvPr id="0" name=""/>
        <dsp:cNvSpPr/>
      </dsp:nvSpPr>
      <dsp:spPr>
        <a:xfrm>
          <a:off x="908367" y="9269"/>
          <a:ext cx="8241664" cy="12003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054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Folha de pagamento</a:t>
          </a:r>
          <a:endParaRPr lang="pt-BR" sz="2100" b="1" kern="1200" dirty="0"/>
        </a:p>
      </dsp:txBody>
      <dsp:txXfrm>
        <a:off x="908367" y="309344"/>
        <a:ext cx="7941589" cy="600150"/>
      </dsp:txXfrm>
    </dsp:sp>
    <dsp:sp modelId="{3C30B6EB-E7DA-4AD0-884B-B9652DB8D48D}">
      <dsp:nvSpPr>
        <dsp:cNvPr id="0" name=""/>
        <dsp:cNvSpPr/>
      </dsp:nvSpPr>
      <dsp:spPr>
        <a:xfrm>
          <a:off x="908367" y="934874"/>
          <a:ext cx="2538432" cy="2312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Até o 5º dia útil do mês subsequente</a:t>
          </a:r>
          <a:endParaRPr lang="pt-BR" sz="1900" kern="1200" dirty="0"/>
        </a:p>
      </dsp:txBody>
      <dsp:txXfrm>
        <a:off x="908367" y="934874"/>
        <a:ext cx="2538432" cy="2312220"/>
      </dsp:txXfrm>
    </dsp:sp>
    <dsp:sp modelId="{E63AE5AD-7899-4A23-9190-47B47BC5F9C5}">
      <dsp:nvSpPr>
        <dsp:cNvPr id="0" name=""/>
        <dsp:cNvSpPr/>
      </dsp:nvSpPr>
      <dsp:spPr>
        <a:xfrm>
          <a:off x="3446800" y="409369"/>
          <a:ext cx="5703231" cy="12003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054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Processo de seleção e atos de admissão</a:t>
          </a:r>
          <a:endParaRPr lang="pt-BR" sz="2100" b="1" kern="1200" dirty="0"/>
        </a:p>
      </dsp:txBody>
      <dsp:txXfrm>
        <a:off x="3446800" y="709444"/>
        <a:ext cx="5403156" cy="600150"/>
      </dsp:txXfrm>
    </dsp:sp>
    <dsp:sp modelId="{9D2896F6-E397-47A7-BD04-1C3C7BF1BF61}">
      <dsp:nvSpPr>
        <dsp:cNvPr id="0" name=""/>
        <dsp:cNvSpPr/>
      </dsp:nvSpPr>
      <dsp:spPr>
        <a:xfrm>
          <a:off x="3433194" y="1334581"/>
          <a:ext cx="2538432" cy="26881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Após o envio da folha de pagamento, já complementa as informações relacionadas ao edital, cadastra o PDF/A do edital e das admissões para não acumular.</a:t>
          </a:r>
          <a:endParaRPr lang="pt-BR" sz="1900" kern="1200" dirty="0"/>
        </a:p>
      </dsp:txBody>
      <dsp:txXfrm>
        <a:off x="3433194" y="1334581"/>
        <a:ext cx="2538432" cy="2688141"/>
      </dsp:txXfrm>
    </dsp:sp>
    <dsp:sp modelId="{D606B40C-5FED-4063-9711-1444C056A6F0}">
      <dsp:nvSpPr>
        <dsp:cNvPr id="0" name=""/>
        <dsp:cNvSpPr/>
      </dsp:nvSpPr>
      <dsp:spPr>
        <a:xfrm>
          <a:off x="5985233" y="809469"/>
          <a:ext cx="3164799" cy="12003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054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Processo de admissão</a:t>
          </a:r>
          <a:endParaRPr lang="pt-BR" sz="2100" b="1" kern="1200" dirty="0"/>
        </a:p>
      </dsp:txBody>
      <dsp:txXfrm>
        <a:off x="5985233" y="1109544"/>
        <a:ext cx="2864724" cy="600150"/>
      </dsp:txXfrm>
    </dsp:sp>
    <dsp:sp modelId="{EFB3234A-FA8D-4DD7-BA5F-22C2D445163A}">
      <dsp:nvSpPr>
        <dsp:cNvPr id="0" name=""/>
        <dsp:cNvSpPr/>
      </dsp:nvSpPr>
      <dsp:spPr>
        <a:xfrm>
          <a:off x="5985233" y="1735074"/>
          <a:ext cx="2538432" cy="2278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30 dias após do encerramento de cada quadrimestre</a:t>
          </a:r>
          <a:endParaRPr lang="pt-BR" sz="1900" kern="1200" dirty="0"/>
        </a:p>
      </dsp:txBody>
      <dsp:txXfrm>
        <a:off x="5985233" y="1735074"/>
        <a:ext cx="2538432" cy="2278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B19CD-2145-4E2D-A8C6-D98B01A88864}">
      <dsp:nvSpPr>
        <dsp:cNvPr id="0" name=""/>
        <dsp:cNvSpPr/>
      </dsp:nvSpPr>
      <dsp:spPr>
        <a:xfrm>
          <a:off x="908367" y="9269"/>
          <a:ext cx="8241664" cy="12003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054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Folha de pagamento</a:t>
          </a:r>
          <a:endParaRPr lang="pt-BR" sz="2100" b="1" kern="1200" dirty="0"/>
        </a:p>
      </dsp:txBody>
      <dsp:txXfrm>
        <a:off x="908367" y="309344"/>
        <a:ext cx="7941589" cy="600150"/>
      </dsp:txXfrm>
    </dsp:sp>
    <dsp:sp modelId="{3C30B6EB-E7DA-4AD0-884B-B9652DB8D48D}">
      <dsp:nvSpPr>
        <dsp:cNvPr id="0" name=""/>
        <dsp:cNvSpPr/>
      </dsp:nvSpPr>
      <dsp:spPr>
        <a:xfrm>
          <a:off x="908367" y="934874"/>
          <a:ext cx="2538432" cy="2312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9 arquivos “.REM” que são extraídos do sistema de folha de pagamento do jurisdicionado </a:t>
          </a:r>
          <a:endParaRPr lang="pt-BR" sz="2000" kern="1200" dirty="0"/>
        </a:p>
      </dsp:txBody>
      <dsp:txXfrm>
        <a:off x="908367" y="934874"/>
        <a:ext cx="2538432" cy="2312220"/>
      </dsp:txXfrm>
    </dsp:sp>
    <dsp:sp modelId="{E63AE5AD-7899-4A23-9190-47B47BC5F9C5}">
      <dsp:nvSpPr>
        <dsp:cNvPr id="0" name=""/>
        <dsp:cNvSpPr/>
      </dsp:nvSpPr>
      <dsp:spPr>
        <a:xfrm>
          <a:off x="3446800" y="409369"/>
          <a:ext cx="5703231" cy="12003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054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Processo de seleção e Atos de admissão</a:t>
          </a:r>
          <a:endParaRPr lang="pt-BR" sz="2100" b="1" kern="1200" dirty="0"/>
        </a:p>
      </dsp:txBody>
      <dsp:txXfrm>
        <a:off x="3446800" y="709444"/>
        <a:ext cx="5403156" cy="600150"/>
      </dsp:txXfrm>
    </dsp:sp>
    <dsp:sp modelId="{9D2896F6-E397-47A7-BD04-1C3C7BF1BF61}">
      <dsp:nvSpPr>
        <dsp:cNvPr id="0" name=""/>
        <dsp:cNvSpPr/>
      </dsp:nvSpPr>
      <dsp:spPr>
        <a:xfrm>
          <a:off x="3446800" y="1334974"/>
          <a:ext cx="2538432" cy="2312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 - Complementar informações do edital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- Anexar PDF/A do edital e atos de admissão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3446800" y="1334974"/>
        <a:ext cx="2538432" cy="2312220"/>
      </dsp:txXfrm>
    </dsp:sp>
    <dsp:sp modelId="{D606B40C-5FED-4063-9711-1444C056A6F0}">
      <dsp:nvSpPr>
        <dsp:cNvPr id="0" name=""/>
        <dsp:cNvSpPr/>
      </dsp:nvSpPr>
      <dsp:spPr>
        <a:xfrm>
          <a:off x="5985233" y="809469"/>
          <a:ext cx="3164799" cy="12003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9054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Processo de admissão</a:t>
          </a:r>
          <a:endParaRPr lang="pt-BR" sz="2100" b="1" kern="1200" dirty="0"/>
        </a:p>
      </dsp:txBody>
      <dsp:txXfrm>
        <a:off x="5985233" y="1109544"/>
        <a:ext cx="2864724" cy="600150"/>
      </dsp:txXfrm>
    </dsp:sp>
    <dsp:sp modelId="{EFB3234A-FA8D-4DD7-BA5F-22C2D445163A}">
      <dsp:nvSpPr>
        <dsp:cNvPr id="0" name=""/>
        <dsp:cNvSpPr/>
      </dsp:nvSpPr>
      <dsp:spPr>
        <a:xfrm>
          <a:off x="5985233" y="1735074"/>
          <a:ext cx="2538432" cy="2278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Enviar os documentos exigidos pela Portaria nº 01/2021 (anexo 3) para autuação do processo de admissão para fins de registro (art. 71, III, CF/88)</a:t>
          </a:r>
          <a:endParaRPr lang="pt-BR" sz="2000" kern="1200" dirty="0"/>
        </a:p>
      </dsp:txBody>
      <dsp:txXfrm>
        <a:off x="5985233" y="1735074"/>
        <a:ext cx="2538432" cy="2278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07D56-4EF1-48F7-AFC4-3F8FCC8F2D32}" type="datetimeFigureOut">
              <a:rPr lang="pt-BR" smtClean="0"/>
              <a:t>13/05/2021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0E251-2DB5-4033-86F2-C31375F8A8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83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ORMATO_PDF_A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dicape@tce.am.gov.br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Portal e-Contas – </a:t>
            </a:r>
            <a:br>
              <a:rPr lang="pt-BR" dirty="0" smtClean="0"/>
            </a:br>
            <a:r>
              <a:rPr lang="pt-BR" dirty="0" smtClean="0"/>
              <a:t>Atos de pessoal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Envio do processo de admissão de pessoal</a:t>
            </a:r>
          </a:p>
          <a:p>
            <a:r>
              <a:rPr lang="pt-BR" dirty="0" smtClean="0"/>
              <a:t>MAIO/2021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42" y="485939"/>
            <a:ext cx="1088505" cy="10685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19619" r="23401" b="26667"/>
          <a:stretch/>
        </p:blipFill>
        <p:spPr>
          <a:xfrm>
            <a:off x="1097280" y="485939"/>
            <a:ext cx="920764" cy="10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Portaria nº 01/2021 - Prazos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18689"/>
            <a:ext cx="10058400" cy="4023360"/>
          </a:xfrm>
        </p:spPr>
        <p:txBody>
          <a:bodyPr/>
          <a:lstStyle/>
          <a:p>
            <a:pPr fontAlgn="base"/>
            <a:endParaRPr lang="pt-BR" dirty="0"/>
          </a:p>
          <a:p>
            <a:pPr fontAlgn="base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3217" t="18050" r="28777" b="32136"/>
          <a:stretch/>
        </p:blipFill>
        <p:spPr>
          <a:xfrm>
            <a:off x="1201002" y="2006220"/>
            <a:ext cx="8379725" cy="40459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45" y="207938"/>
            <a:ext cx="1088505" cy="10685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19619" r="23401" b="26667"/>
          <a:stretch/>
        </p:blipFill>
        <p:spPr>
          <a:xfrm>
            <a:off x="9778653" y="240205"/>
            <a:ext cx="920764" cy="106854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043451" y="2077745"/>
            <a:ext cx="1201003" cy="2833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607866" y="2077744"/>
            <a:ext cx="2976576" cy="283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8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45" y="426306"/>
            <a:ext cx="1088505" cy="10685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19619" r="23401" b="26667"/>
          <a:stretch/>
        </p:blipFill>
        <p:spPr>
          <a:xfrm>
            <a:off x="9778653" y="458573"/>
            <a:ext cx="920764" cy="1068542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input das informações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53842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Elipse 11"/>
          <p:cNvSpPr/>
          <p:nvPr/>
        </p:nvSpPr>
        <p:spPr>
          <a:xfrm>
            <a:off x="3166280" y="4831306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5676676" y="5268206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6" name="Elipse 15"/>
          <p:cNvSpPr/>
          <p:nvPr/>
        </p:nvSpPr>
        <p:spPr>
          <a:xfrm>
            <a:off x="8187072" y="5623328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43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26633" r="3078" b="34375"/>
          <a:stretch/>
        </p:blipFill>
        <p:spPr>
          <a:xfrm>
            <a:off x="408068" y="2192512"/>
            <a:ext cx="11436824" cy="25868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de preenchimento no e-Contas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2723216" y="3355234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5556979" y="3355235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2" name="Elipse 11"/>
          <p:cNvSpPr/>
          <p:nvPr/>
        </p:nvSpPr>
        <p:spPr>
          <a:xfrm>
            <a:off x="8441628" y="3355236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11333105" y="3355237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4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45" y="207938"/>
            <a:ext cx="1088505" cy="106854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19619" r="23401" b="26667"/>
          <a:stretch/>
        </p:blipFill>
        <p:spPr>
          <a:xfrm>
            <a:off x="9778653" y="240205"/>
            <a:ext cx="920764" cy="10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/>
          <a:srcRect l="30840" t="63573" r="55314" b="28778"/>
          <a:stretch/>
        </p:blipFill>
        <p:spPr>
          <a:xfrm>
            <a:off x="7697303" y="707004"/>
            <a:ext cx="2585819" cy="80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Folha de pagamento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27768" r="11514" b="5268"/>
          <a:stretch/>
        </p:blipFill>
        <p:spPr>
          <a:xfrm>
            <a:off x="1054939" y="1845734"/>
            <a:ext cx="10100741" cy="42976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l="35245" t="43610" r="50385" b="24674"/>
          <a:stretch/>
        </p:blipFill>
        <p:spPr>
          <a:xfrm>
            <a:off x="9935571" y="192989"/>
            <a:ext cx="2060812" cy="255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1201003" y="5295331"/>
            <a:ext cx="9826388" cy="3411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vínculo sujeito a registro?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45" y="207938"/>
            <a:ext cx="1088505" cy="106854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19619" r="23401" b="26667"/>
          <a:stretch/>
        </p:blipFill>
        <p:spPr>
          <a:xfrm>
            <a:off x="9778653" y="240205"/>
            <a:ext cx="920764" cy="1068542"/>
          </a:xfrm>
          <a:prstGeom prst="rect">
            <a:avLst/>
          </a:prstGeom>
        </p:spPr>
      </p:pic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45984"/>
            <a:ext cx="10058400" cy="1538911"/>
          </a:xfrm>
        </p:spPr>
        <p:txBody>
          <a:bodyPr/>
          <a:lstStyle/>
          <a:p>
            <a:r>
              <a:rPr lang="pt-BR" dirty="0" smtClean="0"/>
              <a:t>- Vínculos temporários</a:t>
            </a:r>
          </a:p>
          <a:p>
            <a:r>
              <a:rPr lang="pt-BR" dirty="0" smtClean="0"/>
              <a:t>- Vínculos efetivos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20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t="17116" r="26259" b="25728"/>
          <a:stretch/>
        </p:blipFill>
        <p:spPr>
          <a:xfrm>
            <a:off x="1561161" y="1898278"/>
            <a:ext cx="9594519" cy="418099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1058" t="45342" r="74740" b="42265"/>
          <a:stretch/>
        </p:blipFill>
        <p:spPr>
          <a:xfrm>
            <a:off x="7751928" y="1011981"/>
            <a:ext cx="2702257" cy="77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seleção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49510" t="47901" r="33497" b="17398"/>
          <a:stretch/>
        </p:blipFill>
        <p:spPr>
          <a:xfrm>
            <a:off x="9799092" y="286603"/>
            <a:ext cx="2210938" cy="2538483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561161" y="5213445"/>
            <a:ext cx="9479878" cy="450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6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" t="17304" r="14092" b="12360"/>
          <a:stretch/>
        </p:blipFill>
        <p:spPr>
          <a:xfrm>
            <a:off x="1220039" y="1897038"/>
            <a:ext cx="10230434" cy="470918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1058" t="45342" r="74740" b="42265"/>
          <a:stretch/>
        </p:blipFill>
        <p:spPr>
          <a:xfrm>
            <a:off x="7751928" y="1011981"/>
            <a:ext cx="2702257" cy="77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seleção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49510" t="47901" r="33497" b="17398"/>
          <a:stretch/>
        </p:blipFill>
        <p:spPr>
          <a:xfrm>
            <a:off x="9799092" y="286603"/>
            <a:ext cx="2210938" cy="2538483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017830" y="3077923"/>
            <a:ext cx="3119949" cy="11737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1097280" y="3179928"/>
            <a:ext cx="3051640" cy="12169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9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1058" t="45342" r="74740" b="42265"/>
          <a:stretch/>
        </p:blipFill>
        <p:spPr>
          <a:xfrm>
            <a:off x="7751928" y="1011981"/>
            <a:ext cx="2702257" cy="77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seleção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49510" t="47901" r="33497" b="17398"/>
          <a:stretch/>
        </p:blipFill>
        <p:spPr>
          <a:xfrm>
            <a:off x="9799092" y="286603"/>
            <a:ext cx="2210938" cy="253848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t="49394" r="2554" b="21501"/>
          <a:stretch/>
        </p:blipFill>
        <p:spPr>
          <a:xfrm>
            <a:off x="633185" y="3179929"/>
            <a:ext cx="10986590" cy="184487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058400" y="3127385"/>
            <a:ext cx="1678675" cy="6121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1398" t="24020" r="1457" b="5558"/>
          <a:stretch/>
        </p:blipFill>
        <p:spPr>
          <a:xfrm>
            <a:off x="1662300" y="1886805"/>
            <a:ext cx="8928359" cy="458223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1058" t="45342" r="74740" b="42265"/>
          <a:stretch/>
        </p:blipFill>
        <p:spPr>
          <a:xfrm>
            <a:off x="7751928" y="1011981"/>
            <a:ext cx="2702257" cy="77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seleção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49510" t="47901" r="33497" b="17398"/>
          <a:stretch/>
        </p:blipFill>
        <p:spPr>
          <a:xfrm>
            <a:off x="9799092" y="286603"/>
            <a:ext cx="2210938" cy="253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26633" r="3078" b="34375"/>
          <a:stretch/>
        </p:blipFill>
        <p:spPr>
          <a:xfrm>
            <a:off x="408068" y="2192512"/>
            <a:ext cx="11436824" cy="25868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Relembrar o fluxo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2723216" y="3355234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5556979" y="3355235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2" name="Elipse 11"/>
          <p:cNvSpPr/>
          <p:nvPr/>
        </p:nvSpPr>
        <p:spPr>
          <a:xfrm>
            <a:off x="8441628" y="3355236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11428641" y="3355237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23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45" y="207938"/>
            <a:ext cx="1088505" cy="10685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19619" r="23401" b="26667"/>
          <a:stretch/>
        </p:blipFill>
        <p:spPr>
          <a:xfrm>
            <a:off x="9778653" y="240205"/>
            <a:ext cx="920764" cy="1068542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Créditos/agradecimentos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buFont typeface="Wingdings" panose="05000000000000000000" pitchFamily="2" charset="2"/>
              <a:buChar char="§"/>
              <a:tabLst>
                <a:tab pos="273050" algn="l"/>
              </a:tabLst>
            </a:pPr>
            <a:r>
              <a:rPr lang="pt-BR" dirty="0" smtClean="0"/>
              <a:t>Sistema foi desenvolvido pelo Secretaria de Tecnologia de Informação do TCE/Diretoria de Projeto e Desenvolvimento;</a:t>
            </a:r>
          </a:p>
          <a:p>
            <a:pPr marL="273050" indent="-273050">
              <a:buFont typeface="Wingdings" panose="05000000000000000000" pitchFamily="2" charset="2"/>
              <a:buChar char="§"/>
              <a:tabLst>
                <a:tab pos="273050" algn="l"/>
              </a:tabLst>
            </a:pPr>
            <a:r>
              <a:rPr lang="pt-BR" dirty="0" smtClean="0"/>
              <a:t>O setor responsável pela definição de seus requisitos e atendimento ao jurisdicionado é a Diretoria de Controle Externo de Admissão de Pessoal;</a:t>
            </a:r>
          </a:p>
          <a:p>
            <a:pPr marL="273050" indent="-273050">
              <a:buFont typeface="Wingdings" panose="05000000000000000000" pitchFamily="2" charset="2"/>
              <a:buChar char="§"/>
              <a:tabLst>
                <a:tab pos="273050" algn="l"/>
              </a:tabLst>
            </a:pPr>
            <a:r>
              <a:rPr lang="pt-BR" dirty="0" smtClean="0"/>
              <a:t>Viabilidade do desenvolvimento do sistema só foi possível mediante o apoio incondicional da Presidência desta Corte, Conselheiro Mário de Mello, da Secretaria de Controle Externo e da Secretaria de Tecnologia de Informação;</a:t>
            </a:r>
          </a:p>
          <a:p>
            <a:pPr marL="273050" indent="-273050">
              <a:buFont typeface="Wingdings" panose="05000000000000000000" pitchFamily="2" charset="2"/>
              <a:buChar char="§"/>
              <a:tabLst>
                <a:tab pos="273050" algn="l"/>
              </a:tabLst>
            </a:pPr>
            <a:r>
              <a:rPr lang="pt-BR" dirty="0" smtClean="0"/>
              <a:t>Viabilidade do treinamento, mediante contínuo apoio </a:t>
            </a:r>
            <a:r>
              <a:rPr lang="pt-BR" dirty="0"/>
              <a:t>Presidência desta </a:t>
            </a:r>
            <a:r>
              <a:rPr lang="pt-BR" dirty="0" smtClean="0"/>
              <a:t>Corte </a:t>
            </a:r>
            <a:r>
              <a:rPr lang="pt-BR" dirty="0"/>
              <a:t>, Conselheiro Mário de Mello, </a:t>
            </a:r>
            <a:r>
              <a:rPr lang="pt-BR" dirty="0" smtClean="0"/>
              <a:t>da </a:t>
            </a:r>
            <a:r>
              <a:rPr lang="pt-BR" dirty="0"/>
              <a:t>Secretaria de Controle </a:t>
            </a:r>
            <a:r>
              <a:rPr lang="pt-BR" dirty="0" smtClean="0"/>
              <a:t>Externo, Diretoria de Comunicação, dos membros da equipe da DICAPE e da Coordenação da Escola de Contas Públicas, por meio da Conselheira Yara Lins e de sua diretora Dra. Virna Pereira.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42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16185" r="39056" b="29301"/>
          <a:stretch/>
        </p:blipFill>
        <p:spPr>
          <a:xfrm>
            <a:off x="1721180" y="1912102"/>
            <a:ext cx="8810599" cy="44309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Atos de admissão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44945" t="71112" r="41940" b="21844"/>
          <a:stretch/>
        </p:blipFill>
        <p:spPr>
          <a:xfrm>
            <a:off x="7895247" y="461345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49510" t="47901" r="33497" b="17398"/>
          <a:stretch/>
        </p:blipFill>
        <p:spPr>
          <a:xfrm>
            <a:off x="9799092" y="286603"/>
            <a:ext cx="2210938" cy="253848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21180" y="4585648"/>
            <a:ext cx="1322271" cy="464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1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-838" t="16931" r="8952" b="12733"/>
          <a:stretch/>
        </p:blipFill>
        <p:spPr>
          <a:xfrm>
            <a:off x="148760" y="1712794"/>
            <a:ext cx="11955439" cy="51452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Atos de admissão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44945" t="71112" r="41940" b="21844"/>
          <a:stretch/>
        </p:blipFill>
        <p:spPr>
          <a:xfrm>
            <a:off x="7895247" y="461345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49510" t="47901" r="33497" b="17398"/>
          <a:stretch/>
        </p:blipFill>
        <p:spPr>
          <a:xfrm>
            <a:off x="9799092" y="286603"/>
            <a:ext cx="2210938" cy="2538483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234519" y="6196084"/>
            <a:ext cx="6673756" cy="6619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895247" y="4135272"/>
            <a:ext cx="4296753" cy="38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8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hlinkClick r:id="rId2" action="ppaction://hlinkfile"/>
              </a:rPr>
              <a:t>PDF/A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45984"/>
            <a:ext cx="8783699" cy="38317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</a:t>
            </a:r>
            <a:r>
              <a:rPr lang="pt-BR" b="1" dirty="0" smtClean="0"/>
              <a:t>Todos os PDF anexados ao sistema precisam ANTES serem convertidos em PDF/A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/>
              <a:t> </a:t>
            </a:r>
            <a:r>
              <a:rPr lang="pt-BR" b="1" dirty="0" smtClean="0"/>
              <a:t>O sistema não recebe PDF ou arquivo em </a:t>
            </a:r>
            <a:r>
              <a:rPr lang="pt-BR" b="1" dirty="0" err="1" smtClean="0"/>
              <a:t>word</a:t>
            </a:r>
            <a:r>
              <a:rPr lang="pt-BR" b="1" dirty="0" smtClean="0"/>
              <a:t> ou em </a:t>
            </a:r>
            <a:r>
              <a:rPr lang="pt-BR" b="1" dirty="0" err="1" smtClean="0"/>
              <a:t>excel</a:t>
            </a:r>
            <a:r>
              <a:rPr lang="pt-BR" b="1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/>
              <a:t> </a:t>
            </a:r>
            <a:r>
              <a:rPr lang="pt-BR" b="1" dirty="0" smtClean="0"/>
              <a:t>No portal tem o tutorial para conversão.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11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26633" r="3078" b="34375"/>
          <a:stretch/>
        </p:blipFill>
        <p:spPr>
          <a:xfrm>
            <a:off x="408068" y="2192512"/>
            <a:ext cx="11436824" cy="25868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Relembrar o fluxo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2723216" y="3355234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5556979" y="3355235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2" name="Elipse 11"/>
          <p:cNvSpPr/>
          <p:nvPr/>
        </p:nvSpPr>
        <p:spPr>
          <a:xfrm>
            <a:off x="8441628" y="3355236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11428641" y="3355237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41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6185" r="2134" b="29338"/>
          <a:stretch/>
        </p:blipFill>
        <p:spPr>
          <a:xfrm>
            <a:off x="300023" y="2045900"/>
            <a:ext cx="11599695" cy="363030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admissão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63756" t="47901" r="21978" b="17398"/>
          <a:stretch/>
        </p:blipFill>
        <p:spPr>
          <a:xfrm>
            <a:off x="10043623" y="286603"/>
            <a:ext cx="1856095" cy="253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situação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63756" t="47901" r="21978" b="17398"/>
          <a:stretch/>
        </p:blipFill>
        <p:spPr>
          <a:xfrm>
            <a:off x="10043623" y="286603"/>
            <a:ext cx="1856095" cy="2538483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45984"/>
            <a:ext cx="8783699" cy="38317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</a:t>
            </a:r>
            <a:r>
              <a:rPr lang="pt-BR" b="1" dirty="0" smtClean="0"/>
              <a:t>Pendente (inconsistência): </a:t>
            </a:r>
            <a:r>
              <a:rPr lang="pt-BR" dirty="0" smtClean="0"/>
              <a:t>inconsistência na base de dados.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Classificação errado do tipo de vínculo (ex.: temporária classificado como comissionado ou celetista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dirty="0" smtClean="0"/>
              <a:t>Folha foi enviada sem a indicação da unidade orçamentária (ver nota técnica 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 smtClean="0"/>
              <a:t> Não iniciado: </a:t>
            </a:r>
            <a:r>
              <a:rPr lang="pt-BR" dirty="0" smtClean="0"/>
              <a:t>não se clicou no botão ‘iniciar processo de admissão’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b="1" dirty="0" smtClean="0"/>
              <a:t>Aguardando envio de documento: </a:t>
            </a:r>
            <a:r>
              <a:rPr lang="pt-BR" dirty="0" smtClean="0"/>
              <a:t>clicou no ‘iniciar processo de admissão’, começou a anexar do documentos e parou;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</a:t>
            </a:r>
            <a:r>
              <a:rPr lang="pt-BR" b="1" dirty="0" smtClean="0"/>
              <a:t>Documentos em análise: </a:t>
            </a:r>
            <a:r>
              <a:rPr lang="pt-BR" dirty="0" smtClean="0"/>
              <a:t>‘enviou os documentos’, aguardando o TCE dar o 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b="1" dirty="0" smtClean="0"/>
              <a:t>Documentos com pendência: </a:t>
            </a:r>
            <a:r>
              <a:rPr lang="pt-BR" dirty="0" smtClean="0"/>
              <a:t>TCE analisou e registrou uma necessidade de correção em algum documento enviado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35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5998" r="1924" b="20569"/>
          <a:stretch/>
        </p:blipFill>
        <p:spPr>
          <a:xfrm>
            <a:off x="299120" y="2045900"/>
            <a:ext cx="11600598" cy="42183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a passo: </a:t>
            </a:r>
            <a:br>
              <a:rPr lang="pt-BR" dirty="0" smtClean="0"/>
            </a:br>
            <a:r>
              <a:rPr lang="pt-BR" dirty="0" smtClean="0"/>
              <a:t>contratação direta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63756" t="47901" r="21978" b="21689"/>
          <a:stretch/>
        </p:blipFill>
        <p:spPr>
          <a:xfrm>
            <a:off x="10043623" y="286603"/>
            <a:ext cx="1856095" cy="222458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87857" y="2579427"/>
            <a:ext cx="1542197" cy="4094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11155680" y="2819728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3569799" y="3250997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2" name="Elipse 11"/>
          <p:cNvSpPr/>
          <p:nvPr/>
        </p:nvSpPr>
        <p:spPr>
          <a:xfrm>
            <a:off x="7895247" y="3339492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11381103" y="5539056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92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a passo: </a:t>
            </a:r>
            <a:br>
              <a:rPr lang="pt-BR" dirty="0" smtClean="0"/>
            </a:br>
            <a:r>
              <a:rPr lang="pt-BR" dirty="0" smtClean="0"/>
              <a:t>contratação direta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63756" t="47901" r="21978" b="21689"/>
          <a:stretch/>
        </p:blipFill>
        <p:spPr>
          <a:xfrm>
            <a:off x="10043623" y="286603"/>
            <a:ext cx="1856095" cy="2224585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6066427" y="5293791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840" t="43237" r="1609" b="18516"/>
          <a:stretch/>
        </p:blipFill>
        <p:spPr>
          <a:xfrm>
            <a:off x="518614" y="2866030"/>
            <a:ext cx="11013743" cy="24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-1" t="15998" r="1715" b="19823"/>
          <a:stretch/>
        </p:blipFill>
        <p:spPr>
          <a:xfrm>
            <a:off x="144326" y="2020268"/>
            <a:ext cx="11747203" cy="43126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a passo: </a:t>
            </a:r>
            <a:br>
              <a:rPr lang="pt-BR" dirty="0" smtClean="0"/>
            </a:br>
            <a:r>
              <a:rPr lang="pt-BR" dirty="0" smtClean="0"/>
              <a:t>contratação direta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63756" t="47901" r="21978" b="21689"/>
          <a:stretch/>
        </p:blipFill>
        <p:spPr>
          <a:xfrm>
            <a:off x="10043623" y="286603"/>
            <a:ext cx="1856095" cy="222458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651378" y="2456596"/>
            <a:ext cx="1918421" cy="4094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3260670" y="3712189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7020408" y="3685295"/>
            <a:ext cx="483586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2" name="Elipse 11"/>
          <p:cNvSpPr/>
          <p:nvPr/>
        </p:nvSpPr>
        <p:spPr>
          <a:xfrm>
            <a:off x="11004424" y="3712189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11008753" y="4531255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6" name="Elipse 5"/>
          <p:cNvSpPr/>
          <p:nvPr/>
        </p:nvSpPr>
        <p:spPr>
          <a:xfrm>
            <a:off x="5145206" y="3114619"/>
            <a:ext cx="1875202" cy="5706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9096468" y="3114619"/>
            <a:ext cx="1875202" cy="5706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0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a passo: </a:t>
            </a:r>
            <a:br>
              <a:rPr lang="pt-BR" dirty="0" smtClean="0"/>
            </a:br>
            <a:r>
              <a:rPr lang="pt-BR" dirty="0" smtClean="0"/>
              <a:t>contratação direta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63756" t="47901" r="21978" b="21689"/>
          <a:stretch/>
        </p:blipFill>
        <p:spPr>
          <a:xfrm>
            <a:off x="10043623" y="286603"/>
            <a:ext cx="1856095" cy="2224585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6066427" y="5293791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4546" t="31669" r="6330" b="22622"/>
          <a:stretch/>
        </p:blipFill>
        <p:spPr>
          <a:xfrm>
            <a:off x="1629542" y="2511188"/>
            <a:ext cx="8993875" cy="3343702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7436682" y="3343900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35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45" y="207938"/>
            <a:ext cx="1088505" cy="10685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19619" r="23401" b="26667"/>
          <a:stretch/>
        </p:blipFill>
        <p:spPr>
          <a:xfrm>
            <a:off x="9778653" y="240205"/>
            <a:ext cx="920764" cy="1068542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777" t="21972" r="18593" b="16654"/>
          <a:stretch/>
        </p:blipFill>
        <p:spPr>
          <a:xfrm>
            <a:off x="1097280" y="1946365"/>
            <a:ext cx="5943600" cy="3173279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do sistema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1039" t="58482" r="74765" b="28839"/>
          <a:stretch/>
        </p:blipFill>
        <p:spPr>
          <a:xfrm>
            <a:off x="753414" y="5328649"/>
            <a:ext cx="2172666" cy="64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2860765" y="5224146"/>
            <a:ext cx="313509" cy="8490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83007" y="5157836"/>
            <a:ext cx="3509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de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o TCE/AM passa a receber os documentos que compõem o processo de admissão de pessoal pelo Portal e-Contas, aproveitando a base de dados da folha de pagamento e dos atos de pessoal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a passo: </a:t>
            </a:r>
            <a:br>
              <a:rPr lang="pt-BR" dirty="0" smtClean="0"/>
            </a:br>
            <a:r>
              <a:rPr lang="pt-BR" dirty="0" smtClean="0"/>
              <a:t>contratação direta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63756" t="47901" r="21978" b="21689"/>
          <a:stretch/>
        </p:blipFill>
        <p:spPr>
          <a:xfrm>
            <a:off x="10043623" y="286603"/>
            <a:ext cx="1856095" cy="22245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525" t="18424" r="1714" b="53031"/>
          <a:stretch/>
        </p:blipFill>
        <p:spPr>
          <a:xfrm>
            <a:off x="491317" y="3021007"/>
            <a:ext cx="11150219" cy="1830455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11122921" y="3893750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549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a passo: </a:t>
            </a:r>
            <a:br>
              <a:rPr lang="pt-BR" dirty="0" smtClean="0"/>
            </a:br>
            <a:r>
              <a:rPr lang="pt-BR" dirty="0" smtClean="0"/>
              <a:t>contratação direta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63756" t="47901" r="21978" b="21689"/>
          <a:stretch/>
        </p:blipFill>
        <p:spPr>
          <a:xfrm>
            <a:off x="10043623" y="286603"/>
            <a:ext cx="1856095" cy="222458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1050" t="17490" r="4441" b="16091"/>
          <a:stretch/>
        </p:blipFill>
        <p:spPr>
          <a:xfrm>
            <a:off x="565017" y="1968865"/>
            <a:ext cx="11122926" cy="439485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7095471" y="5695254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a passo: </a:t>
            </a:r>
            <a:br>
              <a:rPr lang="pt-BR" dirty="0" smtClean="0"/>
            </a:br>
            <a:r>
              <a:rPr lang="pt-BR" dirty="0" smtClean="0"/>
              <a:t>contratação direta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63756" t="47901" r="21978" b="21689"/>
          <a:stretch/>
        </p:blipFill>
        <p:spPr>
          <a:xfrm>
            <a:off x="10043623" y="286603"/>
            <a:ext cx="1856095" cy="22245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2518" t="17118" r="3604" b="31259"/>
          <a:stretch/>
        </p:blipFill>
        <p:spPr>
          <a:xfrm>
            <a:off x="417964" y="2247179"/>
            <a:ext cx="11481754" cy="354968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1065605" y="3143837"/>
            <a:ext cx="472213" cy="40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8</a:t>
            </a:r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1869288" y="2304196"/>
            <a:ext cx="472213" cy="40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95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a passo para documento</a:t>
            </a:r>
            <a:br>
              <a:rPr lang="pt-BR" dirty="0" smtClean="0"/>
            </a:br>
            <a:r>
              <a:rPr lang="pt-BR" dirty="0" smtClean="0"/>
              <a:t>com pendência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63756" t="47901" r="21978" b="21316"/>
          <a:stretch/>
        </p:blipFill>
        <p:spPr>
          <a:xfrm>
            <a:off x="10043623" y="286603"/>
            <a:ext cx="1856095" cy="2251881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45984"/>
            <a:ext cx="8783699" cy="38317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b="1" dirty="0" smtClean="0"/>
              <a:t> Documentos com pendência: </a:t>
            </a:r>
            <a:r>
              <a:rPr lang="pt-BR" dirty="0" smtClean="0"/>
              <a:t>TCE analisou e registrou uma necessidade de correção em algum documento enviado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t="26073" r="2553" b="36241"/>
          <a:stretch/>
        </p:blipFill>
        <p:spPr>
          <a:xfrm>
            <a:off x="540451" y="3233710"/>
            <a:ext cx="11172057" cy="242920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478973" y="4844955"/>
            <a:ext cx="1487606" cy="504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0108447" y="4895147"/>
            <a:ext cx="472213" cy="40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204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t="21782" r="3183" b="13294"/>
          <a:stretch/>
        </p:blipFill>
        <p:spPr>
          <a:xfrm>
            <a:off x="578352" y="1968866"/>
            <a:ext cx="11321366" cy="42684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a passo para documento</a:t>
            </a:r>
            <a:br>
              <a:rPr lang="pt-BR" dirty="0" smtClean="0"/>
            </a:br>
            <a:r>
              <a:rPr lang="pt-BR" dirty="0" smtClean="0"/>
              <a:t>com pendência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63756" t="47901" r="21978" b="21316"/>
          <a:stretch/>
        </p:blipFill>
        <p:spPr>
          <a:xfrm>
            <a:off x="10043623" y="286603"/>
            <a:ext cx="1856095" cy="225188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478973" y="4844955"/>
            <a:ext cx="1487606" cy="504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933438" y="4096271"/>
            <a:ext cx="472213" cy="40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56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a passo para documento</a:t>
            </a:r>
            <a:br>
              <a:rPr lang="pt-BR" dirty="0" smtClean="0"/>
            </a:br>
            <a:r>
              <a:rPr lang="pt-BR" dirty="0" smtClean="0"/>
              <a:t>com pendência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63756" t="47901" r="21978" b="21316"/>
          <a:stretch/>
        </p:blipFill>
        <p:spPr>
          <a:xfrm>
            <a:off x="10043623" y="286603"/>
            <a:ext cx="1856095" cy="22518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1050" t="16185" r="1505" b="16651"/>
          <a:stretch/>
        </p:blipFill>
        <p:spPr>
          <a:xfrm>
            <a:off x="750626" y="2045900"/>
            <a:ext cx="11000096" cy="4262685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9872341" y="5515638"/>
            <a:ext cx="472213" cy="40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588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a passo para documento</a:t>
            </a:r>
            <a:br>
              <a:rPr lang="pt-BR" dirty="0" smtClean="0"/>
            </a:br>
            <a:r>
              <a:rPr lang="pt-BR" dirty="0" smtClean="0"/>
              <a:t>com pendência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63756" t="47901" r="21978" b="21316"/>
          <a:stretch/>
        </p:blipFill>
        <p:spPr>
          <a:xfrm>
            <a:off x="10043623" y="286603"/>
            <a:ext cx="1856095" cy="225188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1680" t="18050" r="3078" b="28964"/>
          <a:stretch/>
        </p:blipFill>
        <p:spPr>
          <a:xfrm>
            <a:off x="414891" y="2092880"/>
            <a:ext cx="11619395" cy="3634260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11278060" y="4819603"/>
            <a:ext cx="472213" cy="40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03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Banco de dados atos de admissão</a:t>
            </a:r>
            <a:endParaRPr lang="pt-BR" dirty="0"/>
          </a:p>
        </p:txBody>
      </p:sp>
      <p:pic>
        <p:nvPicPr>
          <p:cNvPr id="1028" name="Picture 4" descr="https://lh3.googleusercontent.com/pT3zkE4WcNgKI-trokYNtTVcqBJ-HaT3ZxKZrPNPJcf10ExVDHgCfn_MvJlRWnKuASBGpYzhpvi4Bdoz0kxl8Fa2KZTKAvwlUn-Ja4vCtUA49p8fUKGAOnNdqMCYfalwX_8EjA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9" t="28568" r="6498" b="40044"/>
          <a:stretch/>
        </p:blipFill>
        <p:spPr bwMode="auto">
          <a:xfrm>
            <a:off x="1097280" y="2152356"/>
            <a:ext cx="10548130" cy="30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Banco de dados atos de admissão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8342" t="42163" r="35440" b="27260"/>
          <a:stretch/>
        </p:blipFill>
        <p:spPr>
          <a:xfrm>
            <a:off x="3868615" y="1871004"/>
            <a:ext cx="4515729" cy="478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63756" t="47901" r="21978" b="17398"/>
          <a:stretch/>
        </p:blipFill>
        <p:spPr>
          <a:xfrm>
            <a:off x="10043623" y="286603"/>
            <a:ext cx="1856095" cy="2538483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45984"/>
            <a:ext cx="8783699" cy="38317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UG que enviou a folha de pagamento com vínculos classificados certo, mas que não anexou PDF nas fases predecessoras (processo de seleção e ato de admissão) (</a:t>
            </a:r>
            <a:r>
              <a:rPr lang="pt-BR" dirty="0" err="1" smtClean="0"/>
              <a:t>bj</a:t>
            </a:r>
            <a:r>
              <a:rPr lang="pt-BR" dirty="0" smtClean="0"/>
              <a:t> – 01/2020) - PSS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/>
              <a:t> </a:t>
            </a:r>
            <a:r>
              <a:rPr lang="pt-BR" dirty="0" smtClean="0"/>
              <a:t>UG que enviou a folha de pagamento com vínculos classificados certo, anexo PDF nas fases predecessoras, entretanto, não transformou PDF em PDF/A (</a:t>
            </a:r>
            <a:r>
              <a:rPr lang="pt-BR" dirty="0" err="1" smtClean="0"/>
              <a:t>fms</a:t>
            </a:r>
            <a:r>
              <a:rPr lang="pt-BR" dirty="0" smtClean="0"/>
              <a:t> – ed. 02/2017) - PSS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UG que enviou a folha de pagamento com vínculos classificados errado (ano)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096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admissão para fins de registro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Art. 71, inciso III, da CF/88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Art. 71. O controle externo, a cargo do Congresso Nacional, será exercido com o auxílio do Tribunal de Contas da União, ao qual compete: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III - apreciar, para fins de registro, a </a:t>
            </a:r>
            <a:r>
              <a:rPr lang="pt-BR" b="1" dirty="0"/>
              <a:t>legalidade dos atos de admissão </a:t>
            </a:r>
            <a:r>
              <a:rPr lang="pt-BR" dirty="0"/>
              <a:t>de pessoal, </a:t>
            </a:r>
            <a:r>
              <a:rPr lang="pt-BR" b="1" dirty="0"/>
              <a:t>a qualquer título</a:t>
            </a:r>
            <a:r>
              <a:rPr lang="pt-BR" dirty="0"/>
              <a:t>, na </a:t>
            </a:r>
            <a:r>
              <a:rPr lang="pt-BR" u="sng" dirty="0"/>
              <a:t>administração direta e indireta</a:t>
            </a:r>
            <a:r>
              <a:rPr lang="pt-BR" dirty="0"/>
              <a:t>, incluídas as </a:t>
            </a:r>
            <a:r>
              <a:rPr lang="pt-BR" u="sng" dirty="0"/>
              <a:t>fundações instituídas e mantidas pelo Poder Público</a:t>
            </a:r>
            <a:r>
              <a:rPr lang="pt-BR" dirty="0"/>
              <a:t>, excetuadas as nomeações para cargo de provimento em comissão, bem como a das concessões de aposentadorias, reformas e pensões, ressalvadas as melhorias posteriores que não alterem o fundamento legal do ato concessório;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45" y="207938"/>
            <a:ext cx="1088505" cy="10685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19619" r="23401" b="26667"/>
          <a:stretch/>
        </p:blipFill>
        <p:spPr>
          <a:xfrm>
            <a:off x="9778653" y="240205"/>
            <a:ext cx="920764" cy="10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63756" t="47901" r="21978" b="17398"/>
          <a:stretch/>
        </p:blipFill>
        <p:spPr>
          <a:xfrm>
            <a:off x="10043623" y="286603"/>
            <a:ext cx="1856095" cy="2538483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45984"/>
            <a:ext cx="8783699" cy="38317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UG que enviou a folha de pagamento com vínculos classificados errado (</a:t>
            </a:r>
            <a:r>
              <a:rPr lang="pt-BR" dirty="0" err="1" smtClean="0"/>
              <a:t>an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3"/>
          <a:stretch/>
        </p:blipFill>
        <p:spPr>
          <a:xfrm>
            <a:off x="456926" y="3234519"/>
            <a:ext cx="11339108" cy="264766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639033" y="3302758"/>
            <a:ext cx="1937982" cy="245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8202304" y="5540991"/>
            <a:ext cx="1214651" cy="3411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3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Reunir mais 1 arquivo </a:t>
            </a:r>
            <a:r>
              <a:rPr lang="pt-BR" dirty="0" err="1" smtClean="0"/>
              <a:t>pdf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45984"/>
            <a:ext cx="8783699" cy="38317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https://smallpdf.com/pt/juntar-pdf</a:t>
            </a:r>
          </a:p>
        </p:txBody>
      </p:sp>
    </p:spTree>
    <p:extLst>
      <p:ext uri="{BB962C8B-B14F-4D97-AF65-F5344CB8AC3E}">
        <p14:creationId xmlns:p14="http://schemas.microsoft.com/office/powerpoint/2010/main" val="9194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 acesso ao sistema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1386" t="71380" r="55499" b="21576"/>
          <a:stretch/>
        </p:blipFill>
        <p:spPr>
          <a:xfrm>
            <a:off x="7895247" y="796422"/>
            <a:ext cx="2449307" cy="73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63756" t="47901" r="21978" b="17398"/>
          <a:stretch/>
        </p:blipFill>
        <p:spPr>
          <a:xfrm>
            <a:off x="10043623" y="286603"/>
            <a:ext cx="1856095" cy="2538483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45984"/>
            <a:ext cx="8783699" cy="38317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Link do ambiente </a:t>
            </a:r>
            <a:r>
              <a:rPr lang="pt-BR" dirty="0"/>
              <a:t>de treinamento: </a:t>
            </a:r>
            <a:r>
              <a:rPr lang="pt-BR" dirty="0" smtClean="0"/>
              <a:t>econtas-treina.tce.am.gov.br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Link inserção dos dados: é o site do e-contas mesmo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62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Material para orientação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45984"/>
            <a:ext cx="8783699" cy="38317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https://www2.tce.am.gov.br/?page_id=44559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8812" t="16931" r="9581" b="11054"/>
          <a:stretch/>
        </p:blipFill>
        <p:spPr>
          <a:xfrm>
            <a:off x="2701692" y="2825086"/>
            <a:ext cx="7260609" cy="3602308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6126480" y="4858603"/>
            <a:ext cx="2171359" cy="15687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2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Contato com a DICAPE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45984"/>
            <a:ext cx="8783699" cy="38317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dirty="0" smtClean="0"/>
              <a:t>Holga Naito (Diretora) / Oswaldo (auditor) / Valter (auditor) / Jeane (auditora)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dirty="0" smtClean="0"/>
              <a:t>Amarildo (estagiário do curso de Administração)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dirty="0" smtClean="0"/>
              <a:t>Telefone fixo da sala: 3301-8347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dirty="0" smtClean="0"/>
              <a:t>E-mail: </a:t>
            </a:r>
            <a:r>
              <a:rPr lang="pt-BR" dirty="0" smtClean="0">
                <a:hlinkClick r:id="rId2"/>
              </a:rPr>
              <a:t>dicape@tce.am.gov.br</a:t>
            </a:r>
            <a:endParaRPr lang="pt-B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dirty="0" smtClean="0"/>
              <a:t>Caso queiram participar nos outros dias para tirar dúvida o link será o mesmo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54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Participação nos outro dias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45984"/>
            <a:ext cx="8783699" cy="38317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 Caso queiram participar nos outros dias para tirar dúvida o link será o mesmo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t="25914" r="8621" b="11111"/>
          <a:stretch/>
        </p:blipFill>
        <p:spPr>
          <a:xfrm>
            <a:off x="1972266" y="2603184"/>
            <a:ext cx="8308428" cy="35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Normatizado no âmbito do TCE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18689"/>
            <a:ext cx="10058400" cy="4023360"/>
          </a:xfrm>
        </p:spPr>
        <p:txBody>
          <a:bodyPr/>
          <a:lstStyle/>
          <a:p>
            <a:pPr fontAlgn="base"/>
            <a:r>
              <a:rPr lang="pt-BR" dirty="0" err="1" smtClean="0"/>
              <a:t>Arts</a:t>
            </a:r>
            <a:r>
              <a:rPr lang="pt-BR" dirty="0" smtClean="0"/>
              <a:t>. 259 a 261 da Res. TCE nº 04/2002 (Regimento Interno)</a:t>
            </a:r>
          </a:p>
          <a:p>
            <a:pPr fontAlgn="base"/>
            <a:r>
              <a:rPr lang="pt-BR" dirty="0" smtClean="0"/>
              <a:t>Res. </a:t>
            </a:r>
            <a:r>
              <a:rPr lang="pt-BR" smtClean="0"/>
              <a:t>13/2015</a:t>
            </a:r>
            <a:endParaRPr lang="pt-BR" dirty="0" smtClean="0"/>
          </a:p>
          <a:p>
            <a:pPr fontAlgn="base"/>
            <a:r>
              <a:rPr lang="pt-BR" dirty="0" smtClean="0"/>
              <a:t>Portaria nº 01/2021</a:t>
            </a:r>
            <a:endParaRPr lang="pt-BR" dirty="0"/>
          </a:p>
          <a:p>
            <a:pPr fontAlgn="base"/>
            <a:r>
              <a:rPr lang="pt-BR" dirty="0" smtClean="0"/>
              <a:t>Nota técnica nº 01/2021 </a:t>
            </a:r>
          </a:p>
          <a:p>
            <a:pPr fontAlgn="base"/>
            <a:r>
              <a:rPr lang="pt-BR" dirty="0" smtClean="0"/>
              <a:t>Nota técnica nº 02/2021 </a:t>
            </a:r>
            <a:endParaRPr lang="pt-BR" dirty="0"/>
          </a:p>
          <a:p>
            <a:pPr fontAlgn="base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45" y="207938"/>
            <a:ext cx="1088505" cy="10685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19619" r="23401" b="26667"/>
          <a:stretch/>
        </p:blipFill>
        <p:spPr>
          <a:xfrm>
            <a:off x="9778653" y="240205"/>
            <a:ext cx="920764" cy="10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Portaria nº 01/2021 - Documentos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18689"/>
            <a:ext cx="10058400" cy="4023360"/>
          </a:xfrm>
        </p:spPr>
        <p:txBody>
          <a:bodyPr/>
          <a:lstStyle/>
          <a:p>
            <a:pPr fontAlgn="base"/>
            <a:endParaRPr lang="pt-BR" dirty="0"/>
          </a:p>
          <a:p>
            <a:pPr fontAlgn="base"/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22384" y="2118689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t-BR" dirty="0" smtClean="0"/>
              <a:t>Art. 4º da Portaria nº 01/2021 – Anexos 1 a 4 e seus modelos.</a:t>
            </a:r>
          </a:p>
          <a:p>
            <a:pPr fontAlgn="base"/>
            <a:endParaRPr lang="pt-BR" dirty="0" smtClean="0"/>
          </a:p>
          <a:p>
            <a:pPr fontAlgn="base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45" y="207938"/>
            <a:ext cx="1088505" cy="10685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19619" r="23401" b="26667"/>
          <a:stretch/>
        </p:blipFill>
        <p:spPr>
          <a:xfrm>
            <a:off x="9778653" y="240205"/>
            <a:ext cx="920764" cy="10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45" y="207938"/>
            <a:ext cx="1088505" cy="10685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19619" r="23401" b="26667"/>
          <a:stretch/>
        </p:blipFill>
        <p:spPr>
          <a:xfrm>
            <a:off x="9778653" y="240205"/>
            <a:ext cx="920764" cy="1068542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Módulo de Atos de pessoal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/>
          <a:srcRect l="32938" t="49021" r="34336" b="36241"/>
          <a:stretch/>
        </p:blipFill>
        <p:spPr>
          <a:xfrm>
            <a:off x="3997428" y="1864937"/>
            <a:ext cx="4258102" cy="107817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l="525" t="40858" r="1924" b="34748"/>
          <a:stretch/>
        </p:blipFill>
        <p:spPr>
          <a:xfrm>
            <a:off x="664606" y="3481111"/>
            <a:ext cx="11253944" cy="158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45" y="426306"/>
            <a:ext cx="1088505" cy="10685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19619" r="23401" b="26667"/>
          <a:stretch/>
        </p:blipFill>
        <p:spPr>
          <a:xfrm>
            <a:off x="9778653" y="458573"/>
            <a:ext cx="920764" cy="1068542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input das informações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53842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Elipse 11"/>
          <p:cNvSpPr/>
          <p:nvPr/>
        </p:nvSpPr>
        <p:spPr>
          <a:xfrm>
            <a:off x="3166280" y="4831306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5676676" y="5268206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6" name="Elipse 15"/>
          <p:cNvSpPr/>
          <p:nvPr/>
        </p:nvSpPr>
        <p:spPr>
          <a:xfrm>
            <a:off x="8187072" y="5623328"/>
            <a:ext cx="518615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23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45" y="207938"/>
            <a:ext cx="1088505" cy="10685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19619" r="23401" b="26667"/>
          <a:stretch/>
        </p:blipFill>
        <p:spPr>
          <a:xfrm>
            <a:off x="9778653" y="240205"/>
            <a:ext cx="920764" cy="1068542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Prazos preenchimento cada seção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114862"/>
              </p:ext>
            </p:extLst>
          </p:nvPr>
        </p:nvGraphicFramePr>
        <p:xfrm>
          <a:off x="1097280" y="2064627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03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1904</TotalTime>
  <Words>1020</Words>
  <Application>Microsoft Office PowerPoint</Application>
  <PresentationFormat>Widescreen</PresentationFormat>
  <Paragraphs>148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Wingdings</vt:lpstr>
      <vt:lpstr>Retrospectiva</vt:lpstr>
      <vt:lpstr>Portal e-Contas –  Atos de pessoal</vt:lpstr>
      <vt:lpstr>Créditos/agradecimentos</vt:lpstr>
      <vt:lpstr>Evolução do sistema</vt:lpstr>
      <vt:lpstr>Processo de admissão para fins de registro</vt:lpstr>
      <vt:lpstr>Normatizado no âmbito do TCE</vt:lpstr>
      <vt:lpstr>Portaria nº 01/2021 - Documentos</vt:lpstr>
      <vt:lpstr>Módulo de Atos de pessoal</vt:lpstr>
      <vt:lpstr>Fluxo input das informações</vt:lpstr>
      <vt:lpstr>Prazos preenchimento cada seção</vt:lpstr>
      <vt:lpstr>Portaria nº 01/2021 - Prazos</vt:lpstr>
      <vt:lpstr>Fluxo input das informações</vt:lpstr>
      <vt:lpstr>Fluxo de preenchimento no e-Contas</vt:lpstr>
      <vt:lpstr>Folha de pagamento</vt:lpstr>
      <vt:lpstr>Tipos de vínculo sujeito a registro?</vt:lpstr>
      <vt:lpstr>Processo de seleção</vt:lpstr>
      <vt:lpstr>Processo de seleção</vt:lpstr>
      <vt:lpstr>Processo de seleção</vt:lpstr>
      <vt:lpstr>Processo de seleção</vt:lpstr>
      <vt:lpstr>Relembrar o fluxo</vt:lpstr>
      <vt:lpstr>Atos de admissão</vt:lpstr>
      <vt:lpstr>Atos de admissão</vt:lpstr>
      <vt:lpstr>PDF/A</vt:lpstr>
      <vt:lpstr>Relembrar o fluxo</vt:lpstr>
      <vt:lpstr>Processo de admissão</vt:lpstr>
      <vt:lpstr>Tipos situação </vt:lpstr>
      <vt:lpstr>Passo a passo:  contratação direta</vt:lpstr>
      <vt:lpstr>Passo a passo:  contratação direta</vt:lpstr>
      <vt:lpstr>Passo a passo:  contratação direta</vt:lpstr>
      <vt:lpstr>Passo a passo:  contratação direta</vt:lpstr>
      <vt:lpstr>Passo a passo:  contratação direta</vt:lpstr>
      <vt:lpstr>Passo a passo:  contratação direta</vt:lpstr>
      <vt:lpstr>Passo a passo:  contratação direta</vt:lpstr>
      <vt:lpstr>Passo a passo para documento com pendência</vt:lpstr>
      <vt:lpstr>Passo a passo para documento com pendência</vt:lpstr>
      <vt:lpstr>Passo a passo para documento com pendência</vt:lpstr>
      <vt:lpstr>Passo a passo para documento com pendência</vt:lpstr>
      <vt:lpstr>Banco de dados atos de admissão</vt:lpstr>
      <vt:lpstr>Banco de dados atos de admissão</vt:lpstr>
      <vt:lpstr>Exemplos</vt:lpstr>
      <vt:lpstr>Exemplos</vt:lpstr>
      <vt:lpstr>Reunir mais 1 arquivo pdf</vt:lpstr>
      <vt:lpstr>Link acesso ao sistema</vt:lpstr>
      <vt:lpstr>Material para orientação</vt:lpstr>
      <vt:lpstr>Contato com a DICAPE</vt:lpstr>
      <vt:lpstr>Participação nos outro dias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Holga Naito de Oliveira</dc:creator>
  <cp:lastModifiedBy>Holga Naito</cp:lastModifiedBy>
  <cp:revision>62</cp:revision>
  <cp:lastPrinted>2017-05-26T16:17:57Z</cp:lastPrinted>
  <dcterms:created xsi:type="dcterms:W3CDTF">2017-01-24T12:35:14Z</dcterms:created>
  <dcterms:modified xsi:type="dcterms:W3CDTF">2021-05-13T12:53:01Z</dcterms:modified>
</cp:coreProperties>
</file>