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5" r:id="rId1"/>
  </p:sldMasterIdLst>
  <p:handoutMasterIdLst>
    <p:handoutMasterId r:id="rId14"/>
  </p:handoutMasterIdLst>
  <p:sldIdLst>
    <p:sldId id="287" r:id="rId2"/>
    <p:sldId id="271" r:id="rId3"/>
    <p:sldId id="272" r:id="rId4"/>
    <p:sldId id="288" r:id="rId5"/>
    <p:sldId id="289" r:id="rId6"/>
    <p:sldId id="281" r:id="rId7"/>
    <p:sldId id="282" r:id="rId8"/>
    <p:sldId id="294" r:id="rId9"/>
    <p:sldId id="295" r:id="rId10"/>
    <p:sldId id="286" r:id="rId11"/>
    <p:sldId id="296" r:id="rId12"/>
    <p:sldId id="292" r:id="rId13"/>
  </p:sldIdLst>
  <p:sldSz cx="12192000" cy="6858000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8000"/>
    <a:srgbClr val="FFFF00"/>
    <a:srgbClr val="FF9900"/>
    <a:srgbClr val="996633"/>
    <a:srgbClr val="663300"/>
    <a:srgbClr val="FFFFCC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73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20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9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14626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8D5D6764-00BD-4030-A494-363E588945E2}" type="datetimeFigureOut">
              <a:rPr lang="pt-BR" smtClean="0"/>
              <a:t>20/08/2016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372445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14626" y="9372445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A627891E-C219-4BFF-A6A3-D03F8309D9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12990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69CB8-F204-4D06-B913-C5A26A89888A}" type="datetimeFigureOut">
              <a:rPr lang="en-US" smtClean="0"/>
              <a:t>8/20/2016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6348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E300-0A13-4A81-945A-7333C271A069}" type="datetimeFigureOut">
              <a:rPr lang="en-US" smtClean="0"/>
              <a:t>8/20/2016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048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1962-1EA4-46E7-BCB0-F36CE46D1A59}" type="datetimeFigureOut">
              <a:rPr lang="en-US" smtClean="0"/>
              <a:t>8/20/2016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027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B376-B19C-488D-ABEB-03C7E6E9E3E0}" type="datetimeFigureOut">
              <a:rPr lang="en-US" smtClean="0"/>
              <a:t>8/20/2016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332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077B-A50F-4D64-8574-E2D6A98A5553}" type="datetimeFigureOut">
              <a:rPr lang="en-US" smtClean="0"/>
              <a:t>8/20/2016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9277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A62-1983-43A1-A163-D8AA46534C80}" type="datetimeFigureOut">
              <a:rPr lang="en-US" smtClean="0"/>
              <a:t>8/20/2016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435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3E3B-34E3-4345-B2A1-994B83598A9C}" type="datetimeFigureOut">
              <a:rPr lang="en-US" smtClean="0"/>
              <a:t>8/20/2016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099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16C96-82A1-4D77-8ADA-627AC6FE3D65}" type="datetimeFigureOut">
              <a:rPr lang="en-US" smtClean="0"/>
              <a:t>8/20/2016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34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02C1E-28F2-47E9-802D-339E64E2F920}" type="datetimeFigureOut">
              <a:rPr lang="en-US" smtClean="0"/>
              <a:t>8/20/2016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735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4271A48-F18A-45B3-BC05-1E27DA3F88AF}" type="datetimeFigureOut">
              <a:rPr lang="en-US" smtClean="0"/>
              <a:t>8/20/2016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357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47F8-9654-4282-85D2-65F41AAE7A75}" type="datetimeFigureOut">
              <a:rPr lang="en-US" smtClean="0"/>
              <a:t>8/20/2016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366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C5B261-8843-42D1-AAFC-05E20E2D9B97}" type="datetimeFigureOut">
              <a:rPr lang="en-US" smtClean="0"/>
              <a:t>8/20/2016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688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8.png"/><Relationship Id="rId7" Type="http://schemas.openxmlformats.org/officeDocument/2006/relationships/image" Target="../media/image25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11" Type="http://schemas.openxmlformats.org/officeDocument/2006/relationships/image" Target="../media/image29.jpg"/><Relationship Id="rId5" Type="http://schemas.openxmlformats.org/officeDocument/2006/relationships/image" Target="../media/image23.jpg"/><Relationship Id="rId10" Type="http://schemas.openxmlformats.org/officeDocument/2006/relationships/image" Target="../media/image28.jp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g"/><Relationship Id="rId2" Type="http://schemas.openxmlformats.org/officeDocument/2006/relationships/hyperlink" Target="http://www.cidades.ibge.gov.br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tile tx="0" ty="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 txBox="1">
            <a:spLocks/>
          </p:cNvSpPr>
          <p:nvPr/>
        </p:nvSpPr>
        <p:spPr>
          <a:xfrm>
            <a:off x="-266060" y="130207"/>
            <a:ext cx="12192000" cy="990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60000"/>
              </a:lnSpc>
            </a:pPr>
            <a:r>
              <a:rPr lang="pt-BR" sz="3600" b="1" dirty="0" smtClean="0"/>
              <a:t>Atualização </a:t>
            </a:r>
            <a:r>
              <a:rPr lang="pt-BR" sz="3600" b="1" dirty="0"/>
              <a:t>em Direito Eleitoral </a:t>
            </a:r>
            <a:endParaRPr lang="pt-BR" sz="3600" b="1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4" y="653420"/>
            <a:ext cx="1241239" cy="1241239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85" y="719851"/>
            <a:ext cx="1227137" cy="1227137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110" y="2519263"/>
            <a:ext cx="5889081" cy="357670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366" y="1186121"/>
            <a:ext cx="2113148" cy="99915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8908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4" t="35416" r="63338" b="24798"/>
          <a:stretch/>
        </p:blipFill>
        <p:spPr bwMode="auto">
          <a:xfrm>
            <a:off x="261312" y="5979918"/>
            <a:ext cx="506091" cy="65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2" t="36666" r="48566" b="15000"/>
          <a:stretch/>
        </p:blipFill>
        <p:spPr bwMode="auto">
          <a:xfrm>
            <a:off x="11232151" y="5915207"/>
            <a:ext cx="693789" cy="69081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upo 10"/>
          <p:cNvGrpSpPr/>
          <p:nvPr/>
        </p:nvGrpSpPr>
        <p:grpSpPr>
          <a:xfrm>
            <a:off x="514358" y="921409"/>
            <a:ext cx="7128957" cy="5357029"/>
            <a:chOff x="6927174" y="727166"/>
            <a:chExt cx="3484612" cy="3531325"/>
          </a:xfrm>
          <a:solidFill>
            <a:schemeClr val="accent1">
              <a:lumMod val="7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" name="Seta em curva para cima 8"/>
            <p:cNvSpPr/>
            <p:nvPr/>
          </p:nvSpPr>
          <p:spPr>
            <a:xfrm>
              <a:off x="7093821" y="2560320"/>
              <a:ext cx="3317965" cy="1698171"/>
            </a:xfrm>
            <a:prstGeom prst="curved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13" name="Seta em curva para cima 12"/>
            <p:cNvSpPr/>
            <p:nvPr/>
          </p:nvSpPr>
          <p:spPr>
            <a:xfrm rot="10800000">
              <a:off x="6927174" y="727166"/>
              <a:ext cx="3317965" cy="1698171"/>
            </a:xfrm>
            <a:prstGeom prst="curved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  <p:sp>
        <p:nvSpPr>
          <p:cNvPr id="23" name="CaixaDeTexto 22"/>
          <p:cNvSpPr txBox="1"/>
          <p:nvPr/>
        </p:nvSpPr>
        <p:spPr>
          <a:xfrm>
            <a:off x="855291" y="248794"/>
            <a:ext cx="7233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latin typeface="Century Gothic" panose="020B0502020202020204" pitchFamily="34" charset="0"/>
              </a:rPr>
              <a:t>Rede de Controle da Gestão Pública</a:t>
            </a:r>
            <a:endParaRPr lang="pt-BR" sz="2800" dirty="0"/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960" y="1699490"/>
            <a:ext cx="720420" cy="66811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Grupo 1"/>
          <p:cNvGrpSpPr/>
          <p:nvPr/>
        </p:nvGrpSpPr>
        <p:grpSpPr>
          <a:xfrm>
            <a:off x="1889673" y="1915573"/>
            <a:ext cx="4331641" cy="3819094"/>
            <a:chOff x="4127906" y="1595354"/>
            <a:chExt cx="4331641" cy="3819094"/>
          </a:xfrm>
        </p:grpSpPr>
        <p:pic>
          <p:nvPicPr>
            <p:cNvPr id="26" name="Imagem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1276" y="1595354"/>
              <a:ext cx="781594" cy="72035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Imagem 2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8273" y="3411941"/>
              <a:ext cx="913858" cy="1021876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Imagem 28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04" t="2112" r="21413" b="19450"/>
            <a:stretch/>
          </p:blipFill>
          <p:spPr>
            <a:xfrm>
              <a:off x="5836700" y="4548024"/>
              <a:ext cx="1054986" cy="866424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Imagem 2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127906" y="2614494"/>
              <a:ext cx="1093874" cy="1367797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Imagem 3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8297" y="2941143"/>
              <a:ext cx="789326" cy="66638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Imagem 3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999" y="4276831"/>
              <a:ext cx="1228114" cy="499885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3" name="Imagem 3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925" y="2233749"/>
              <a:ext cx="1128622" cy="67791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" name="CaixaDeTexto 2"/>
          <p:cNvSpPr txBox="1"/>
          <p:nvPr/>
        </p:nvSpPr>
        <p:spPr>
          <a:xfrm>
            <a:off x="7490794" y="921409"/>
            <a:ext cx="29209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smtClean="0">
                <a:solidFill>
                  <a:srgbClr val="800000"/>
                </a:solidFill>
                <a:latin typeface="Century Gothic" panose="020B0502020202020204" pitchFamily="34" charset="0"/>
              </a:rPr>
              <a:t>AÇÕES DECORRENTES:</a:t>
            </a:r>
            <a:endParaRPr lang="pt-BR" sz="2000" b="1" dirty="0">
              <a:solidFill>
                <a:srgbClr val="8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7473162" y="1321519"/>
            <a:ext cx="4933483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b="1" dirty="0" smtClean="0">
                <a:latin typeface="Century Gothic" panose="020B0502020202020204" pitchFamily="34" charset="0"/>
              </a:rPr>
              <a:t>OPERAÇÕES DA PF E MPE</a:t>
            </a:r>
          </a:p>
          <a:p>
            <a:pPr>
              <a:lnSpc>
                <a:spcPct val="150000"/>
              </a:lnSpc>
            </a:pPr>
            <a:r>
              <a:rPr lang="pt-BR" dirty="0" smtClean="0">
                <a:latin typeface="Century Gothic" panose="020B0502020202020204" pitchFamily="34" charset="0"/>
              </a:rPr>
              <a:t>TCE participou efetivamente fornecendo dados das PCs para cruzamento de informações.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Century Gothic" panose="020B0502020202020204" pitchFamily="34" charset="0"/>
              </a:rPr>
              <a:t>“CAUXI” – Iranduba/AM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Century Gothic" panose="020B0502020202020204" pitchFamily="34" charset="0"/>
              </a:rPr>
              <a:t>“CARTAS CHILENAS” – </a:t>
            </a:r>
            <a:r>
              <a:rPr lang="pt-BR" sz="1600" dirty="0" err="1" smtClean="0">
                <a:latin typeface="Century Gothic" panose="020B0502020202020204" pitchFamily="34" charset="0"/>
              </a:rPr>
              <a:t>Pauni</a:t>
            </a:r>
            <a:r>
              <a:rPr lang="pt-BR" sz="1600" dirty="0" smtClean="0">
                <a:latin typeface="Century Gothic" panose="020B0502020202020204" pitchFamily="34" charset="0"/>
              </a:rPr>
              <a:t>/AM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Century Gothic" panose="020B0502020202020204" pitchFamily="34" charset="0"/>
              </a:rPr>
              <a:t>“TIMBÓ” – Santa Isabel </a:t>
            </a:r>
          </a:p>
          <a:p>
            <a:pPr>
              <a:lnSpc>
                <a:spcPct val="150000"/>
              </a:lnSpc>
            </a:pPr>
            <a:r>
              <a:rPr lang="pt-BR" sz="1600" dirty="0">
                <a:latin typeface="Century Gothic" panose="020B0502020202020204" pitchFamily="34" charset="0"/>
              </a:rPr>
              <a:t> </a:t>
            </a:r>
            <a:r>
              <a:rPr lang="pt-BR" sz="1600" dirty="0" smtClean="0">
                <a:latin typeface="Century Gothic" panose="020B0502020202020204" pitchFamily="34" charset="0"/>
              </a:rPr>
              <a:t>                      do Rio Negro</a:t>
            </a:r>
          </a:p>
          <a:p>
            <a:pPr>
              <a:lnSpc>
                <a:spcPct val="150000"/>
              </a:lnSpc>
            </a:pPr>
            <a:endParaRPr lang="pt-BR" sz="1600" dirty="0" smtClean="0">
              <a:latin typeface="Century Gothic" panose="020B0502020202020204" pitchFamily="34" charset="0"/>
            </a:endParaRPr>
          </a:p>
          <a:p>
            <a:r>
              <a:rPr lang="pt-BR" b="1" dirty="0" smtClean="0">
                <a:latin typeface="Century Gothic" panose="020B0502020202020204" pitchFamily="34" charset="0"/>
              </a:rPr>
              <a:t>PROJETO DE LEI COMPLEMENTAR</a:t>
            </a:r>
          </a:p>
          <a:p>
            <a:pPr>
              <a:lnSpc>
                <a:spcPct val="150000"/>
              </a:lnSpc>
            </a:pPr>
            <a:r>
              <a:rPr lang="pt-BR" dirty="0">
                <a:latin typeface="Century Gothic" panose="020B0502020202020204" pitchFamily="34" charset="0"/>
              </a:rPr>
              <a:t>C</a:t>
            </a:r>
            <a:r>
              <a:rPr lang="pt-BR" dirty="0" smtClean="0">
                <a:latin typeface="Century Gothic" panose="020B0502020202020204" pitchFamily="34" charset="0"/>
              </a:rPr>
              <a:t>om regras suplementares </a:t>
            </a:r>
          </a:p>
          <a:p>
            <a:pPr>
              <a:lnSpc>
                <a:spcPct val="150000"/>
              </a:lnSpc>
            </a:pPr>
            <a:r>
              <a:rPr lang="pt-BR" dirty="0" smtClean="0">
                <a:latin typeface="Century Gothic" panose="020B0502020202020204" pitchFamily="34" charset="0"/>
              </a:rPr>
              <a:t>relacionas às transições de governo.</a:t>
            </a:r>
          </a:p>
          <a:p>
            <a:r>
              <a:rPr lang="pt-BR" dirty="0" smtClean="0"/>
              <a:t>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5099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4" t="35416" r="63338" b="24798"/>
          <a:stretch/>
        </p:blipFill>
        <p:spPr bwMode="auto">
          <a:xfrm>
            <a:off x="10411786" y="5950857"/>
            <a:ext cx="506091" cy="65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2" t="36666" r="48566" b="15000"/>
          <a:stretch/>
        </p:blipFill>
        <p:spPr bwMode="auto">
          <a:xfrm>
            <a:off x="11232151" y="5915207"/>
            <a:ext cx="693789" cy="69081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0014" y="1244428"/>
            <a:ext cx="1908213" cy="755970"/>
          </a:xfrm>
          <a:prstGeom prst="rect">
            <a:avLst/>
          </a:prstGeom>
        </p:spPr>
      </p:pic>
      <p:grpSp>
        <p:nvGrpSpPr>
          <p:cNvPr id="9" name="Grupo 8"/>
          <p:cNvGrpSpPr/>
          <p:nvPr/>
        </p:nvGrpSpPr>
        <p:grpSpPr>
          <a:xfrm>
            <a:off x="1940496" y="1810351"/>
            <a:ext cx="8065947" cy="4450262"/>
            <a:chOff x="2017492" y="852793"/>
            <a:chExt cx="8157014" cy="4603281"/>
          </a:xfrm>
        </p:grpSpPr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17492" y="852793"/>
              <a:ext cx="8157014" cy="4603281"/>
            </a:xfrm>
            <a:prstGeom prst="rect">
              <a:avLst/>
            </a:prstGeom>
          </p:spPr>
        </p:pic>
        <p:sp>
          <p:nvSpPr>
            <p:cNvPr id="4" name="CaixaDeTexto 3"/>
            <p:cNvSpPr txBox="1"/>
            <p:nvPr/>
          </p:nvSpPr>
          <p:spPr>
            <a:xfrm>
              <a:off x="4664037" y="3033899"/>
              <a:ext cx="9557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/>
                <a:t>ON LINE</a:t>
              </a:r>
              <a:endParaRPr lang="pt-BR" dirty="0"/>
            </a:p>
          </p:txBody>
        </p:sp>
        <p:sp>
          <p:nvSpPr>
            <p:cNvPr id="19" name="CaixaDeTexto 18"/>
            <p:cNvSpPr txBox="1"/>
            <p:nvPr/>
          </p:nvSpPr>
          <p:spPr>
            <a:xfrm>
              <a:off x="6572250" y="3046277"/>
              <a:ext cx="9557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/>
                <a:t>ON LINE</a:t>
              </a:r>
              <a:endParaRPr lang="pt-BR" dirty="0"/>
            </a:p>
          </p:txBody>
        </p:sp>
      </p:grpSp>
      <p:sp>
        <p:nvSpPr>
          <p:cNvPr id="2" name="Retângulo 1"/>
          <p:cNvSpPr/>
          <p:nvPr/>
        </p:nvSpPr>
        <p:spPr>
          <a:xfrm>
            <a:off x="2551284" y="555493"/>
            <a:ext cx="7005444" cy="458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</a:pPr>
            <a:r>
              <a:rPr lang="pt-BR" sz="2800" b="1" dirty="0" smtClean="0">
                <a:latin typeface="Century Gothic" panose="020B0502020202020204" pitchFamily="34" charset="0"/>
              </a:rPr>
              <a:t>Projeto de intercâmbio de informações</a:t>
            </a:r>
            <a:endParaRPr lang="pt-BR" sz="2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18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8768" y="2133600"/>
            <a:ext cx="4804693" cy="3444875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9" name="CaixaDeTexto 8"/>
          <p:cNvSpPr txBox="1"/>
          <p:nvPr/>
        </p:nvSpPr>
        <p:spPr>
          <a:xfrm>
            <a:off x="2373183" y="2944246"/>
            <a:ext cx="5181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Century Gothic" panose="020B0502020202020204" pitchFamily="34" charset="0"/>
              </a:rPr>
              <a:t>Ari Jorge Moutinho da Costa Júnior</a:t>
            </a:r>
          </a:p>
          <a:p>
            <a:pPr algn="ctr"/>
            <a:r>
              <a:rPr lang="pt-BR" sz="1600" dirty="0" smtClean="0">
                <a:latin typeface="Century Gothic" panose="020B0502020202020204" pitchFamily="34" charset="0"/>
              </a:rPr>
              <a:t>Presidente do TCE-AM</a:t>
            </a:r>
          </a:p>
          <a:p>
            <a:pPr algn="ctr"/>
            <a:endParaRPr lang="pt-BR" sz="1600" dirty="0" smtClean="0">
              <a:latin typeface="Century Gothic" panose="020B0502020202020204" pitchFamily="34" charset="0"/>
            </a:endParaRPr>
          </a:p>
          <a:p>
            <a:pPr algn="ctr"/>
            <a:r>
              <a:rPr lang="pt-BR" sz="1600" dirty="0" smtClean="0">
                <a:latin typeface="Century Gothic" panose="020B0502020202020204" pitchFamily="34" charset="0"/>
              </a:rPr>
              <a:t>Biênio 2016-2017</a:t>
            </a:r>
          </a:p>
          <a:p>
            <a:pPr algn="ctr"/>
            <a:endParaRPr lang="pt-BR" sz="1600" dirty="0">
              <a:latin typeface="Century Gothic" panose="020B0502020202020204" pitchFamily="34" charset="0"/>
            </a:endParaRPr>
          </a:p>
          <a:p>
            <a:pPr algn="ctr"/>
            <a:r>
              <a:rPr lang="pt-BR" sz="1600" dirty="0" smtClean="0">
                <a:latin typeface="Century Gothic" panose="020B0502020202020204" pitchFamily="34" charset="0"/>
              </a:rPr>
              <a:t>Manaus, 20 de agosto de 2016</a:t>
            </a:r>
            <a:endParaRPr lang="pt-BR" sz="1600" dirty="0">
              <a:latin typeface="Century Gothic" panose="020B050202020202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68" y="2493288"/>
            <a:ext cx="2100150" cy="212925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10" name="CaixaDeTexto 9"/>
          <p:cNvSpPr txBox="1"/>
          <p:nvPr/>
        </p:nvSpPr>
        <p:spPr>
          <a:xfrm>
            <a:off x="2546178" y="472108"/>
            <a:ext cx="85295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 smtClean="0">
                <a:latin typeface="Century Gothic" panose="020B0502020202020204" pitchFamily="34" charset="0"/>
              </a:rPr>
              <a:t>Obrigado </a:t>
            </a:r>
            <a:r>
              <a:rPr lang="pt-BR" sz="4400" b="1" dirty="0" smtClean="0">
                <a:latin typeface="Century Gothic" panose="020B0502020202020204" pitchFamily="34" charset="0"/>
              </a:rPr>
              <a:t>pela atenção!</a:t>
            </a:r>
            <a:endParaRPr lang="pt-BR" sz="4000" dirty="0">
              <a:latin typeface="Century Gothic" panose="020B0502020202020204" pitchFamily="34" charset="0"/>
            </a:endParaRPr>
          </a:p>
        </p:txBody>
      </p:sp>
      <p:cxnSp>
        <p:nvCxnSpPr>
          <p:cNvPr id="3" name="Conector reto 2"/>
          <p:cNvCxnSpPr/>
          <p:nvPr/>
        </p:nvCxnSpPr>
        <p:spPr>
          <a:xfrm flipV="1">
            <a:off x="263611" y="1562689"/>
            <a:ext cx="11565924" cy="110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335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4294967295"/>
          </p:nvPr>
        </p:nvSpPr>
        <p:spPr>
          <a:xfrm>
            <a:off x="0" y="576263"/>
            <a:ext cx="12192000" cy="1329236"/>
          </a:xfrm>
          <a:noFill/>
        </p:spPr>
        <p:txBody>
          <a:bodyPr>
            <a:normAutofit fontScale="47500" lnSpcReduction="20000"/>
          </a:bodyPr>
          <a:lstStyle/>
          <a:p>
            <a:pPr algn="ctr"/>
            <a:r>
              <a:rPr lang="pt-BR" sz="5100" b="1" spc="-50" dirty="0" smtClean="0">
                <a:solidFill>
                  <a:srgbClr val="663300"/>
                </a:solidFill>
                <a:latin typeface="Century Gothic" panose="020B0502020202020204" pitchFamily="34" charset="0"/>
                <a:ea typeface="+mj-ea"/>
                <a:cs typeface="+mj-cs"/>
              </a:rPr>
              <a:t>Improbidade e </a:t>
            </a:r>
            <a:r>
              <a:rPr lang="pt-BR" sz="5100" b="1" spc="-50" dirty="0">
                <a:solidFill>
                  <a:srgbClr val="663300"/>
                </a:solidFill>
                <a:latin typeface="Century Gothic" panose="020B0502020202020204" pitchFamily="34" charset="0"/>
                <a:ea typeface="+mj-ea"/>
                <a:cs typeface="+mj-cs"/>
              </a:rPr>
              <a:t>Inelegibilidade </a:t>
            </a:r>
            <a:endParaRPr lang="pt-BR" sz="5100" b="1" spc="-50" dirty="0" smtClean="0">
              <a:solidFill>
                <a:srgbClr val="663300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/>
            <a:r>
              <a:rPr lang="pt-BR" sz="5900" spc="-50" dirty="0" smtClean="0">
                <a:solidFill>
                  <a:srgbClr val="663300"/>
                </a:solidFill>
                <a:latin typeface="Century Gothic" panose="020B0502020202020204" pitchFamily="34" charset="0"/>
                <a:ea typeface="+mj-ea"/>
                <a:cs typeface="+mj-cs"/>
              </a:rPr>
              <a:t>“Controle e Fiscalização de Contas e</a:t>
            </a:r>
          </a:p>
          <a:p>
            <a:pPr algn="ctr"/>
            <a:r>
              <a:rPr lang="pt-BR" sz="5900" spc="-50" dirty="0" smtClean="0">
                <a:solidFill>
                  <a:srgbClr val="663300"/>
                </a:solidFill>
                <a:latin typeface="Century Gothic" panose="020B0502020202020204" pitchFamily="34" charset="0"/>
                <a:ea typeface="+mj-ea"/>
                <a:cs typeface="+mj-cs"/>
              </a:rPr>
              <a:t>a recente decisão do STF”</a:t>
            </a:r>
          </a:p>
          <a:p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458698" y="5684374"/>
            <a:ext cx="7386575" cy="461665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latin typeface="Century Gothic" panose="020B0502020202020204" pitchFamily="34" charset="0"/>
              </a:rPr>
              <a:t>Conselheiro Ari Jorge Moutinho da Costa Júnior</a:t>
            </a:r>
            <a:endParaRPr lang="pt-BR" sz="2400" dirty="0">
              <a:latin typeface="Century Gothic" panose="020B0502020202020204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004" y="2051255"/>
            <a:ext cx="3416404" cy="332184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4" t="35416" r="63338" b="24798"/>
          <a:stretch/>
        </p:blipFill>
        <p:spPr bwMode="auto">
          <a:xfrm>
            <a:off x="431527" y="5933032"/>
            <a:ext cx="506091" cy="65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2" t="36666" r="48566" b="15000"/>
          <a:stretch/>
        </p:blipFill>
        <p:spPr bwMode="auto">
          <a:xfrm>
            <a:off x="11232151" y="5915207"/>
            <a:ext cx="693789" cy="69081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12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4" t="35416" r="63338" b="24798"/>
          <a:stretch/>
        </p:blipFill>
        <p:spPr bwMode="auto">
          <a:xfrm>
            <a:off x="431527" y="5933032"/>
            <a:ext cx="506091" cy="65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2" t="36666" r="48566" b="15000"/>
          <a:stretch/>
        </p:blipFill>
        <p:spPr bwMode="auto">
          <a:xfrm>
            <a:off x="11232151" y="5915207"/>
            <a:ext cx="693789" cy="69081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spaço Reservado para Conteúdo 2"/>
          <p:cNvSpPr txBox="1">
            <a:spLocks/>
          </p:cNvSpPr>
          <p:nvPr/>
        </p:nvSpPr>
        <p:spPr>
          <a:xfrm>
            <a:off x="743351" y="1337520"/>
            <a:ext cx="7349089" cy="39736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70000"/>
              </a:lnSpc>
            </a:pPr>
            <a:endParaRPr lang="pt-BR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pt-BR" sz="1800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Os </a:t>
            </a:r>
            <a:r>
              <a:rPr lang="pt-BR" sz="1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TCs</a:t>
            </a:r>
            <a:r>
              <a:rPr lang="pt-BR" sz="1800" dirty="0">
                <a:solidFill>
                  <a:schemeClr val="tx1"/>
                </a:solidFill>
                <a:latin typeface="Century Gothic" panose="020B0502020202020204" pitchFamily="34" charset="0"/>
              </a:rPr>
              <a:t> são órgãos de controle externo, com competência para: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pt-BR" sz="1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“Fiscalizar </a:t>
            </a:r>
            <a:r>
              <a:rPr lang="pt-BR" sz="1800" b="1" dirty="0">
                <a:solidFill>
                  <a:schemeClr val="tx1"/>
                </a:solidFill>
                <a:latin typeface="Century Gothic" panose="020B0502020202020204" pitchFamily="34" charset="0"/>
              </a:rPr>
              <a:t>todo cidadão que utilize, arrecade, guarde, gerencie ou administre dinheiros, bens e valores públicos ou pelos quais a União responda, ou que, em nome desta, assuma obrigações de natureza pecuniária”.</a:t>
            </a: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pt-BR" sz="21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0" indent="0">
              <a:buFont typeface="Calibri" panose="020F0502020204030204" pitchFamily="34" charset="0"/>
              <a:buNone/>
            </a:pP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2148760"/>
            <a:ext cx="3329940" cy="23511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6" name="Seta em curva para cima 15"/>
          <p:cNvSpPr/>
          <p:nvPr/>
        </p:nvSpPr>
        <p:spPr>
          <a:xfrm rot="355905" flipH="1">
            <a:off x="7013345" y="4582889"/>
            <a:ext cx="3178566" cy="1249329"/>
          </a:xfrm>
          <a:prstGeom prst="curvedUp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7" name="Seta em curva para cima 16"/>
          <p:cNvSpPr/>
          <p:nvPr/>
        </p:nvSpPr>
        <p:spPr>
          <a:xfrm rot="11124832" flipH="1">
            <a:off x="7523618" y="795922"/>
            <a:ext cx="3097021" cy="1083196"/>
          </a:xfrm>
          <a:prstGeom prst="curvedUpArrow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684573" y="184666"/>
            <a:ext cx="10117178" cy="11528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8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Competência </a:t>
            </a:r>
            <a:r>
              <a:rPr lang="pt-BR" sz="28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dos Tribunais de Contas</a:t>
            </a:r>
            <a:endParaRPr lang="pt-BR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95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828285" y="2117621"/>
            <a:ext cx="4686786" cy="2863812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pt-BR" sz="18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Material Didático</a:t>
            </a: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Radar</a:t>
            </a: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Locação de veículos</a:t>
            </a:r>
            <a:endParaRPr lang="pt-BR" sz="1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pt-BR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pt-BR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2" t="36666" r="48566" b="15000"/>
          <a:stretch/>
        </p:blipFill>
        <p:spPr bwMode="auto">
          <a:xfrm>
            <a:off x="11232151" y="5915207"/>
            <a:ext cx="693789" cy="69081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lenovo\Desktop\IMG_17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171" y="1464326"/>
            <a:ext cx="6330142" cy="4450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metal">
            <a:bevelT w="203200" h="50800" prst="softRound"/>
          </a:sp3d>
          <a:extLst/>
        </p:spPr>
      </p:pic>
      <p:sp>
        <p:nvSpPr>
          <p:cNvPr id="2" name="CaixaDeTexto 1"/>
          <p:cNvSpPr txBox="1"/>
          <p:nvPr/>
        </p:nvSpPr>
        <p:spPr>
          <a:xfrm>
            <a:off x="796280" y="962750"/>
            <a:ext cx="9588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2000" b="1" dirty="0" smtClean="0">
                <a:latin typeface="Century Gothic" panose="020B0502020202020204" pitchFamily="34" charset="0"/>
              </a:rPr>
              <a:t>Representações </a:t>
            </a:r>
            <a:r>
              <a:rPr lang="pt-BR" sz="2000" b="1" dirty="0">
                <a:latin typeface="Century Gothic" panose="020B0502020202020204" pitchFamily="34" charset="0"/>
              </a:rPr>
              <a:t>com pedido de suspensão cautelar de licitações: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4" t="35416" r="63338" b="24798"/>
          <a:stretch/>
        </p:blipFill>
        <p:spPr bwMode="auto">
          <a:xfrm>
            <a:off x="347594" y="5950857"/>
            <a:ext cx="506091" cy="65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721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6474769" y="1581988"/>
            <a:ext cx="5451171" cy="4519748"/>
          </a:xfrm>
        </p:spPr>
        <p:txBody>
          <a:bodyPr>
            <a:normAutofit/>
          </a:bodyPr>
          <a:lstStyle/>
          <a:p>
            <a:pPr marL="0" lv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None/>
            </a:pPr>
            <a:endParaRPr lang="pt-BR" sz="1800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1800" dirty="0">
                <a:solidFill>
                  <a:schemeClr val="tx1"/>
                </a:solidFill>
                <a:latin typeface="Century Gothic" panose="020B0502020202020204" pitchFamily="34" charset="0"/>
              </a:rPr>
              <a:t>Recomendação para o não uso do Cotão nas eleições deste ano.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None/>
            </a:pPr>
            <a:r>
              <a:rPr lang="pt-BR" sz="18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Recomendação </a:t>
            </a:r>
            <a:r>
              <a:rPr lang="pt-BR" sz="1800" dirty="0">
                <a:solidFill>
                  <a:schemeClr val="tx1"/>
                </a:solidFill>
                <a:latin typeface="Century Gothic" panose="020B0502020202020204" pitchFamily="34" charset="0"/>
              </a:rPr>
              <a:t>enviada à Associação das Prefeituras dos Municípios do </a:t>
            </a:r>
            <a:r>
              <a:rPr lang="pt-BR" sz="18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Amazonas. 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None/>
            </a:pPr>
            <a:endParaRPr lang="pt-BR" sz="1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Recomendações </a:t>
            </a:r>
            <a:r>
              <a:rPr lang="pt-BR" sz="1800" dirty="0">
                <a:solidFill>
                  <a:schemeClr val="tx1"/>
                </a:solidFill>
                <a:latin typeface="Century Gothic" panose="020B0502020202020204" pitchFamily="34" charset="0"/>
              </a:rPr>
              <a:t>enviadas diretamente a </a:t>
            </a:r>
            <a:r>
              <a:rPr lang="pt-BR" sz="18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gestores.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None/>
            </a:pPr>
            <a:endParaRPr lang="pt-BR" sz="1800" dirty="0" smtClean="0">
              <a:solidFill>
                <a:schemeClr val="tx1"/>
              </a:solidFill>
              <a:latin typeface="Century" panose="02040604050505020304" pitchFamily="18" charset="0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pt-BR" sz="18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4" t="35416" r="63338" b="24798"/>
          <a:stretch/>
        </p:blipFill>
        <p:spPr bwMode="auto">
          <a:xfrm>
            <a:off x="147324" y="6048185"/>
            <a:ext cx="506091" cy="65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2" t="36666" r="48566" b="15000"/>
          <a:stretch/>
        </p:blipFill>
        <p:spPr bwMode="auto">
          <a:xfrm>
            <a:off x="11232151" y="5915207"/>
            <a:ext cx="693789" cy="69081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lenovo\Desktop\CHA DE CSA NOVA\crise-economica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15" y="1789568"/>
            <a:ext cx="5251743" cy="376443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653415" y="787554"/>
            <a:ext cx="90364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pt-BR" b="1" dirty="0" smtClean="0">
                <a:latin typeface="Century Gothic" panose="020B0502020202020204" pitchFamily="34" charset="0"/>
              </a:rPr>
              <a:t>Atuações </a:t>
            </a:r>
            <a:r>
              <a:rPr lang="pt-BR" b="1" dirty="0">
                <a:latin typeface="Century Gothic" panose="020B0502020202020204" pitchFamily="34" charset="0"/>
              </a:rPr>
              <a:t>recentes do TCE/AM no programa de combate à corrupção:</a:t>
            </a:r>
          </a:p>
        </p:txBody>
      </p:sp>
    </p:spTree>
    <p:extLst>
      <p:ext uri="{BB962C8B-B14F-4D97-AF65-F5344CB8AC3E}">
        <p14:creationId xmlns:p14="http://schemas.microsoft.com/office/powerpoint/2010/main" val="141748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735725" y="182590"/>
            <a:ext cx="9139796" cy="750095"/>
          </a:xfrm>
        </p:spPr>
        <p:txBody>
          <a:bodyPr>
            <a:noAutofit/>
          </a:bodyPr>
          <a:lstStyle/>
          <a:p>
            <a:r>
              <a:rPr lang="pt-BR" sz="30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/>
            </a:r>
            <a:br>
              <a:rPr lang="pt-BR" sz="3000" dirty="0" smtClean="0">
                <a:solidFill>
                  <a:schemeClr val="tx1"/>
                </a:solidFill>
                <a:latin typeface="Century Gothic" panose="020B0502020202020204" pitchFamily="34" charset="0"/>
              </a:rPr>
            </a:br>
            <a:r>
              <a:rPr lang="pt-BR" sz="28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HÁ VERBA NO ORÇAMENTO DO MUNICÍPIO ? </a:t>
            </a:r>
            <a:endParaRPr lang="pt-BR" sz="28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4294967295"/>
          </p:nvPr>
        </p:nvSpPr>
        <p:spPr>
          <a:xfrm>
            <a:off x="745749" y="1258963"/>
            <a:ext cx="5210629" cy="140143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9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Município de Jutaí/AM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9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População estimada 2015:   16.585 habitantes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9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Área da unidade territorial (km²):   69.457,416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19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Receita Municipal estimada 2016:   R$ 41.783.955,28</a:t>
            </a:r>
          </a:p>
          <a:p>
            <a: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r>
              <a:rPr lang="pt-BR" sz="1900" b="1" dirty="0" smtClean="0">
                <a:solidFill>
                  <a:srgbClr val="EE0000"/>
                </a:solidFill>
                <a:highlight>
                  <a:srgbClr val="FFFF00"/>
                </a:highligh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IDH </a:t>
            </a:r>
            <a:r>
              <a:rPr lang="pt-BR" sz="1900" b="1" dirty="0">
                <a:solidFill>
                  <a:srgbClr val="EE0000"/>
                </a:solidFill>
                <a:highlight>
                  <a:srgbClr val="FFFF00"/>
                </a:highligh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Municipal – 2010:  	0,516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pt-BR" sz="10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pt-BR" sz="1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pt-BR" sz="1000" dirty="0" smtClean="0">
              <a:solidFill>
                <a:schemeClr val="tx1"/>
              </a:solidFill>
            </a:endParaRPr>
          </a:p>
        </p:txBody>
      </p:sp>
      <p:sp>
        <p:nvSpPr>
          <p:cNvPr id="27" name="Retângulo 26"/>
          <p:cNvSpPr/>
          <p:nvPr/>
        </p:nvSpPr>
        <p:spPr>
          <a:xfrm>
            <a:off x="3645367" y="5822716"/>
            <a:ext cx="33205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pt-BR" sz="1100" smtClean="0"/>
              <a:t>Fonte: </a:t>
            </a:r>
            <a:r>
              <a:rPr lang="pt-BR" sz="1100" smtClean="0">
                <a:hlinkClick r:id="rId2"/>
              </a:rPr>
              <a:t>www.cidades.ibge.gov.br</a:t>
            </a:r>
            <a:endParaRPr lang="pt-BR" sz="110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pt-BR" sz="1100" smtClean="0"/>
              <a:t>Lei </a:t>
            </a:r>
            <a:r>
              <a:rPr lang="pt-BR" sz="1100" dirty="0" smtClean="0"/>
              <a:t>Municipal de Jutaí nº 183/2015, de 7/12/2015</a:t>
            </a:r>
            <a:endParaRPr lang="pt-BR" sz="1100" dirty="0"/>
          </a:p>
        </p:txBody>
      </p:sp>
      <p:pic>
        <p:nvPicPr>
          <p:cNvPr id="34" name="Imagem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8782" y="661407"/>
            <a:ext cx="3004072" cy="28376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CaixaDeTexto 14"/>
          <p:cNvSpPr txBox="1"/>
          <p:nvPr/>
        </p:nvSpPr>
        <p:spPr>
          <a:xfrm>
            <a:off x="3179757" y="2956459"/>
            <a:ext cx="4346656" cy="41453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pt-BR" b="1" dirty="0" smtClean="0">
                <a:solidFill>
                  <a:srgbClr val="EE0000"/>
                </a:solidFill>
                <a:highlight>
                  <a:srgbClr val="FFFF00"/>
                </a:highligh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Baixo</a:t>
            </a:r>
            <a:r>
              <a:rPr lang="pt-BR" dirty="0">
                <a:solidFill>
                  <a:srgbClr val="252525"/>
                </a:solidFill>
                <a:highlight>
                  <a:srgbClr val="FFFF00"/>
                </a:highlight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de 0,500 a 0,599 </a:t>
            </a:r>
            <a:endParaRPr lang="pt-BR" sz="1200" dirty="0" smtClean="0">
              <a:solidFill>
                <a:srgbClr val="252525"/>
              </a:solidFill>
              <a:highlight>
                <a:srgbClr val="FFFF00"/>
              </a:highlight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6709988" y="4499277"/>
            <a:ext cx="52539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 smtClean="0">
                <a:latin typeface="Century Gothic" panose="020B0502020202020204" pitchFamily="34" charset="0"/>
              </a:rPr>
              <a:t>Cachê 							R$ 450.000,00</a:t>
            </a:r>
          </a:p>
          <a:p>
            <a:r>
              <a:rPr lang="pt-BR" sz="1600" dirty="0" smtClean="0">
                <a:latin typeface="Century Gothic" panose="020B0502020202020204" pitchFamily="34" charset="0"/>
              </a:rPr>
              <a:t>Som/Palco/Iluminação 			R$ 250.000,00</a:t>
            </a:r>
          </a:p>
          <a:p>
            <a:r>
              <a:rPr lang="pt-BR" sz="1600" dirty="0" smtClean="0">
                <a:latin typeface="Century Gothic" panose="020B0502020202020204" pitchFamily="34" charset="0"/>
              </a:rPr>
              <a:t>Passagens 						</a:t>
            </a:r>
            <a:r>
              <a:rPr lang="pt-BR" sz="1600" u="sng" dirty="0" smtClean="0">
                <a:latin typeface="Century Gothic" panose="020B0502020202020204" pitchFamily="34" charset="0"/>
              </a:rPr>
              <a:t>R$   80.000,00</a:t>
            </a:r>
          </a:p>
          <a:p>
            <a:endParaRPr lang="pt-BR" sz="1600" u="sng" dirty="0" smtClean="0">
              <a:latin typeface="Century Gothic" panose="020B0502020202020204" pitchFamily="34" charset="0"/>
            </a:endParaRPr>
          </a:p>
          <a:p>
            <a:r>
              <a:rPr lang="pt-BR" sz="1600" dirty="0" smtClean="0">
                <a:latin typeface="Century Gothic" panose="020B0502020202020204" pitchFamily="34" charset="0"/>
              </a:rPr>
              <a:t>Despesa com show</a:t>
            </a:r>
            <a:r>
              <a:rPr lang="pt-BR" sz="1600" dirty="0">
                <a:latin typeface="Century Gothic" panose="020B0502020202020204" pitchFamily="34" charset="0"/>
              </a:rPr>
              <a:t> </a:t>
            </a:r>
            <a:r>
              <a:rPr lang="pt-BR" sz="1600" dirty="0" smtClean="0">
                <a:latin typeface="Century Gothic" panose="020B0502020202020204" pitchFamily="34" charset="0"/>
              </a:rPr>
              <a:t>				R$ 780.000,00</a:t>
            </a:r>
            <a:endParaRPr lang="pt-BR" sz="1600" dirty="0">
              <a:latin typeface="Century Gothic" panose="020B0502020202020204" pitchFamily="34" charset="0"/>
            </a:endParaRPr>
          </a:p>
        </p:txBody>
      </p:sp>
      <p:grpSp>
        <p:nvGrpSpPr>
          <p:cNvPr id="5" name="Grupo 4"/>
          <p:cNvGrpSpPr/>
          <p:nvPr/>
        </p:nvGrpSpPr>
        <p:grpSpPr>
          <a:xfrm rot="20777480">
            <a:off x="7723695" y="2568262"/>
            <a:ext cx="1973657" cy="1711009"/>
            <a:chOff x="9759790" y="3957699"/>
            <a:chExt cx="2476821" cy="2279864"/>
          </a:xfrm>
        </p:grpSpPr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9796" y="3957699"/>
              <a:ext cx="1556641" cy="142203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9790" y="4837213"/>
              <a:ext cx="1516063" cy="138496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4" name="Imagem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0818" y="4989872"/>
              <a:ext cx="1365793" cy="124769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31" name="Imagem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636" y="3352929"/>
            <a:ext cx="3480955" cy="2964957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84583" flipV="1">
            <a:off x="1165833" y="2044819"/>
            <a:ext cx="1600096" cy="2010620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899" y="766445"/>
            <a:ext cx="2733675" cy="2752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891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15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/>
          <p:cNvGrpSpPr/>
          <p:nvPr/>
        </p:nvGrpSpPr>
        <p:grpSpPr>
          <a:xfrm>
            <a:off x="4534413" y="1070623"/>
            <a:ext cx="5851158" cy="4516445"/>
            <a:chOff x="5014623" y="1370441"/>
            <a:chExt cx="6140882" cy="4298617"/>
          </a:xfrm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</p:grpSpPr>
        <p:pic>
          <p:nvPicPr>
            <p:cNvPr id="16" name="Imagem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4623" y="1370441"/>
              <a:ext cx="6140882" cy="4298617"/>
            </a:xfrm>
            <a:prstGeom prst="rect">
              <a:avLst/>
            </a:prstGeom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p3d extrusionH="107950" prstMaterial="plastic">
              <a:bevelT w="82550" h="63500" prst="divot"/>
              <a:bevelB/>
            </a:sp3d>
          </p:spPr>
        </p:pic>
        <p:sp>
          <p:nvSpPr>
            <p:cNvPr id="12" name="CaixaDeTexto 11"/>
            <p:cNvSpPr txBox="1"/>
            <p:nvPr/>
          </p:nvSpPr>
          <p:spPr>
            <a:xfrm rot="20781388">
              <a:off x="5391127" y="2280519"/>
              <a:ext cx="921320" cy="230832"/>
            </a:xfrm>
            <a:prstGeom prst="rect">
              <a:avLst/>
            </a:prstGeom>
            <a:noFill/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p3d extrusionH="107950" prstMaterial="plastic">
              <a:bevelT w="82550" h="63500" prst="divot"/>
              <a:bevelB/>
            </a:sp3d>
          </p:spPr>
          <p:txBody>
            <a:bodyPr wrap="square" rtlCol="0">
              <a:spAutoFit/>
            </a:bodyPr>
            <a:lstStyle/>
            <a:p>
              <a:r>
                <a:rPr lang="pt-BR" sz="900" dirty="0" smtClean="0">
                  <a:latin typeface="Arial Black" panose="020B0A04020102020204" pitchFamily="34" charset="0"/>
                </a:rPr>
                <a:t>GESTORES</a:t>
              </a:r>
              <a:endParaRPr lang="pt-BR" sz="900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39" b="14177"/>
          <a:stretch/>
        </p:blipFill>
        <p:spPr>
          <a:xfrm>
            <a:off x="9671810" y="917344"/>
            <a:ext cx="2139059" cy="14266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4" name="Título 1"/>
          <p:cNvSpPr txBox="1">
            <a:spLocks/>
          </p:cNvSpPr>
          <p:nvPr/>
        </p:nvSpPr>
        <p:spPr>
          <a:xfrm>
            <a:off x="1601543" y="320528"/>
            <a:ext cx="9139796" cy="7500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0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/>
            </a:r>
            <a:br>
              <a:rPr lang="pt-BR" sz="30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</a:br>
            <a:r>
              <a:rPr lang="pt-BR" sz="2000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/>
            </a:r>
            <a:br>
              <a:rPr lang="pt-BR" sz="2000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</a:br>
            <a:r>
              <a:rPr lang="pt-BR" sz="30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pt-BR" sz="28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Legislação </a:t>
            </a:r>
            <a:r>
              <a:rPr lang="pt-BR" sz="2800" b="1" smtClean="0">
                <a:solidFill>
                  <a:schemeClr val="tx1"/>
                </a:solidFill>
                <a:latin typeface="Century Gothic" panose="020B0502020202020204" pitchFamily="34" charset="0"/>
              </a:rPr>
              <a:t>Eleitoral x </a:t>
            </a:r>
            <a:r>
              <a:rPr lang="pt-BR" sz="28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Tribunais de Contas </a:t>
            </a:r>
            <a:br>
              <a:rPr lang="pt-BR" sz="28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</a:br>
            <a:r>
              <a:rPr lang="pt-BR" sz="2000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 </a:t>
            </a:r>
            <a:endParaRPr lang="pt-BR" sz="2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812930" y="4688033"/>
            <a:ext cx="44426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O responsável pelas contas rejeitadas por irregularidade não pode candidatar-se a cargo eletivo nas eleições que se realizarem nos oito anos seguintes.</a:t>
            </a:r>
            <a:endParaRPr lang="pt-BR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832744" y="1242487"/>
            <a:ext cx="4653655" cy="120032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LISTA DE RESPONSÁVEIS </a:t>
            </a:r>
            <a:r>
              <a:rPr lang="pt-BR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POR CONTAS JULGADAS IRREGULARES </a:t>
            </a:r>
          </a:p>
          <a:p>
            <a:pPr algn="ctr"/>
            <a:r>
              <a:rPr lang="pt-BR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Art. 11, §5º, da Lei nº 9.504/97</a:t>
            </a:r>
          </a:p>
          <a:p>
            <a:pPr algn="ctr"/>
            <a:endParaRPr lang="pt-BR" dirty="0">
              <a:latin typeface="Century Gothic" panose="020B0502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1575703" y="2801745"/>
            <a:ext cx="261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latin typeface="Century Gothic" panose="020B0502020202020204" pitchFamily="34" charset="0"/>
              </a:rPr>
              <a:t>JUSTIÇA ELEITORAL </a:t>
            </a:r>
          </a:p>
        </p:txBody>
      </p:sp>
      <p:sp>
        <p:nvSpPr>
          <p:cNvPr id="21" name="Seta para baixo 20"/>
          <p:cNvSpPr/>
          <p:nvPr/>
        </p:nvSpPr>
        <p:spPr>
          <a:xfrm>
            <a:off x="2662955" y="2166210"/>
            <a:ext cx="326572" cy="501092"/>
          </a:xfrm>
          <a:prstGeom prst="down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CaixaDeTexto 21"/>
          <p:cNvSpPr txBox="1"/>
          <p:nvPr/>
        </p:nvSpPr>
        <p:spPr>
          <a:xfrm>
            <a:off x="1449914" y="3467890"/>
            <a:ext cx="30844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LEI DE INELEGIBILIDADE</a:t>
            </a:r>
          </a:p>
          <a:p>
            <a:pPr algn="ctr"/>
            <a:r>
              <a:rPr lang="pt-BR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(art. 1º, I, “g”, LC nº 64/90)</a:t>
            </a:r>
            <a:endParaRPr lang="pt-BR" dirty="0">
              <a:latin typeface="Century Gothic" panose="020B0502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pt-BR" dirty="0"/>
          </a:p>
        </p:txBody>
      </p:sp>
      <p:sp>
        <p:nvSpPr>
          <p:cNvPr id="23" name="Seta para baixo 22"/>
          <p:cNvSpPr/>
          <p:nvPr/>
        </p:nvSpPr>
        <p:spPr>
          <a:xfrm>
            <a:off x="2662955" y="4186941"/>
            <a:ext cx="326572" cy="501092"/>
          </a:xfrm>
          <a:prstGeom prst="down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2" t="36666" r="48566" b="15000"/>
          <a:stretch/>
        </p:blipFill>
        <p:spPr bwMode="auto">
          <a:xfrm>
            <a:off x="10952890" y="5973932"/>
            <a:ext cx="693789" cy="69081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4" t="35416" r="63338" b="24798"/>
          <a:stretch/>
        </p:blipFill>
        <p:spPr bwMode="auto">
          <a:xfrm>
            <a:off x="326653" y="5913762"/>
            <a:ext cx="506091" cy="65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611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2" t="36666" r="48566" b="15000"/>
          <a:stretch/>
        </p:blipFill>
        <p:spPr bwMode="auto">
          <a:xfrm>
            <a:off x="11232151" y="5915207"/>
            <a:ext cx="693789" cy="69081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28" y="192780"/>
            <a:ext cx="10766236" cy="57402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4" t="35416" r="63338" b="24798"/>
          <a:stretch/>
        </p:blipFill>
        <p:spPr bwMode="auto">
          <a:xfrm>
            <a:off x="302586" y="5933032"/>
            <a:ext cx="506091" cy="65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065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2" t="36666" r="48566" b="15000"/>
          <a:stretch/>
        </p:blipFill>
        <p:spPr bwMode="auto">
          <a:xfrm>
            <a:off x="11232151" y="5915207"/>
            <a:ext cx="693789" cy="69081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4" t="35416" r="63338" b="24798"/>
          <a:stretch/>
        </p:blipFill>
        <p:spPr bwMode="auto">
          <a:xfrm>
            <a:off x="263224" y="6068291"/>
            <a:ext cx="506091" cy="65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ubtítulo 2"/>
          <p:cNvSpPr txBox="1">
            <a:spLocks/>
          </p:cNvSpPr>
          <p:nvPr/>
        </p:nvSpPr>
        <p:spPr>
          <a:xfrm>
            <a:off x="878828" y="1315206"/>
            <a:ext cx="11138712" cy="72279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F6FC6"/>
              </a:buClr>
              <a:buFont typeface="Wingdings" panose="05000000000000000000" pitchFamily="2" charset="2"/>
              <a:buChar char="q"/>
            </a:pPr>
            <a:r>
              <a:rPr lang="pt-BR" sz="21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pt-BR" sz="24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Dados inseridos no SIS Contas Eleitoral e no Serviço de Informação do portal  TCE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rgbClr val="0F6FC6"/>
              </a:buClr>
              <a:buSzPct val="100000"/>
              <a:buFont typeface="Wingdings" panose="05000000000000000000" pitchFamily="2" charset="2"/>
              <a:buChar char="q"/>
            </a:pPr>
            <a:r>
              <a:rPr lang="pt-BR" sz="24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pt-BR" sz="2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Cinco listas entregues dentro do prazo, em respeito à Lei da Ficha </a:t>
            </a:r>
            <a:r>
              <a:rPr lang="pt-B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Limpa. São mais de 500 nomes</a:t>
            </a: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rgbClr val="0F6FC6"/>
              </a:buClr>
              <a:buSzPct val="100000"/>
              <a:buFont typeface="Wingdings" panose="05000000000000000000" pitchFamily="2" charset="2"/>
              <a:buChar char="q"/>
            </a:pPr>
            <a:endParaRPr lang="pt-BR" sz="2200" b="1" dirty="0" smtClean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rgbClr val="0F6FC6"/>
              </a:buClr>
              <a:buSzPct val="100000"/>
              <a:buFont typeface="Wingdings" panose="05000000000000000000" pitchFamily="2" charset="2"/>
              <a:buChar char="q"/>
            </a:pPr>
            <a:endParaRPr lang="pt-BR" sz="2200" b="1" dirty="0" smtClean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91440" lvl="2" indent="-91440">
              <a:spcBef>
                <a:spcPts val="1200"/>
              </a:spcBef>
              <a:spcAft>
                <a:spcPts val="200"/>
              </a:spcAft>
              <a:buClr>
                <a:srgbClr val="0F6FC6"/>
              </a:buClr>
              <a:buSzPct val="100000"/>
              <a:buFont typeface="Wingdings" panose="05000000000000000000" pitchFamily="2" charset="2"/>
              <a:buChar char="q"/>
            </a:pPr>
            <a:endParaRPr lang="pt-BR" sz="22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>
              <a:buClr>
                <a:srgbClr val="0F6FC6"/>
              </a:buClr>
              <a:buFont typeface="Wingdings" panose="05000000000000000000" pitchFamily="2" charset="2"/>
              <a:buChar char="q"/>
            </a:pPr>
            <a:endParaRPr lang="pt-BR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0" indent="0">
              <a:buClr>
                <a:srgbClr val="0F6FC6"/>
              </a:buClr>
              <a:buFont typeface="Calibri" panose="020F0502020204030204" pitchFamily="34" charset="0"/>
              <a:buNone/>
            </a:pPr>
            <a:endParaRPr lang="pt-BR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381210" y="2107306"/>
            <a:ext cx="113809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Decisão da corte superior é confusa: </a:t>
            </a:r>
          </a:p>
          <a:p>
            <a:pPr lvl="2">
              <a:lnSpc>
                <a:spcPct val="150000"/>
              </a:lnSpc>
            </a:pPr>
            <a:r>
              <a:rPr lang="pt-B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           Contas de Convênio? </a:t>
            </a:r>
          </a:p>
          <a:p>
            <a:pPr lvl="2">
              <a:lnSpc>
                <a:spcPct val="150000"/>
              </a:lnSpc>
            </a:pPr>
            <a:r>
              <a:rPr lang="pt-B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	</a:t>
            </a:r>
            <a:r>
              <a:rPr lang="pt-BR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pt-B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   Abre uma verdadeira “porteira” para os gestores já decretados como Fichas Sujas</a:t>
            </a:r>
          </a:p>
          <a:p>
            <a:pPr lvl="2">
              <a:lnSpc>
                <a:spcPct val="150000"/>
              </a:lnSpc>
            </a:pPr>
            <a:endParaRPr lang="pt-BR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782447" y="504822"/>
            <a:ext cx="109797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600" dirty="0" smtClean="0">
                <a:latin typeface="Century Gothic" panose="020B0502020202020204" pitchFamily="34" charset="0"/>
              </a:rPr>
              <a:t>Contas de gestão de prefeitos reprovadas nos últimos 8 anos: 133</a:t>
            </a:r>
            <a:endParaRPr lang="pt-BR" sz="2600" dirty="0">
              <a:latin typeface="Century Gothic" panose="020B0502020202020204" pitchFamily="34" charset="0"/>
            </a:endParaRPr>
          </a:p>
        </p:txBody>
      </p:sp>
      <p:sp>
        <p:nvSpPr>
          <p:cNvPr id="7" name="Seta para a direita 6"/>
          <p:cNvSpPr/>
          <p:nvPr/>
        </p:nvSpPr>
        <p:spPr>
          <a:xfrm>
            <a:off x="1542013" y="2658882"/>
            <a:ext cx="426027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Seta para a direita 7"/>
          <p:cNvSpPr/>
          <p:nvPr/>
        </p:nvSpPr>
        <p:spPr>
          <a:xfrm>
            <a:off x="1542013" y="3049149"/>
            <a:ext cx="426027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510" y="3861632"/>
            <a:ext cx="4153517" cy="220665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301" y="3861632"/>
            <a:ext cx="3993003" cy="213068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2367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iva">
  <a:themeElements>
    <a:clrScheme name="Personalizada 1">
      <a:dk1>
        <a:sysClr val="windowText" lastClr="000000"/>
      </a:dk1>
      <a:lt1>
        <a:sysClr val="window" lastClr="FFFFFF"/>
      </a:lt1>
      <a:dk2>
        <a:srgbClr val="696464"/>
      </a:dk2>
      <a:lt2>
        <a:srgbClr val="ECE8E1"/>
      </a:lt2>
      <a:accent1>
        <a:srgbClr val="C00000"/>
      </a:accent1>
      <a:accent2>
        <a:srgbClr val="4D160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etrospectiva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2103</TotalTime>
  <Words>407</Words>
  <Application>Microsoft Office PowerPoint</Application>
  <PresentationFormat>Personalizar</PresentationFormat>
  <Paragraphs>78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3" baseType="lpstr">
      <vt:lpstr>Retrospectiva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HÁ VERBA NO ORÇAMENTO DO MUNICÍPIO ?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CONTROLE EXTERNO</dc:title>
  <dc:creator>Holga Naito de Oliveira</dc:creator>
  <cp:lastModifiedBy>esmam</cp:lastModifiedBy>
  <cp:revision>191</cp:revision>
  <cp:lastPrinted>2016-08-19T17:21:11Z</cp:lastPrinted>
  <dcterms:created xsi:type="dcterms:W3CDTF">2016-07-01T12:17:54Z</dcterms:created>
  <dcterms:modified xsi:type="dcterms:W3CDTF">2016-08-20T13:15:09Z</dcterms:modified>
</cp:coreProperties>
</file>