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9" autoAdjust="0"/>
    <p:restoredTop sz="94660"/>
  </p:normalViewPr>
  <p:slideViewPr>
    <p:cSldViewPr snapToGrid="0">
      <p:cViewPr varScale="1">
        <p:scale>
          <a:sx n="64" d="100"/>
          <a:sy n="64" d="100"/>
        </p:scale>
        <p:origin x="-86" y="-4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E73594-FFAE-44B7-8850-60DE73C354E7}" type="datetimeFigureOut">
              <a:rPr lang="pt-BR" smtClean="0"/>
              <a:t>04/03/2013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D06AE-CDBB-40E1-8F2C-E75CD5608BEF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>
              <a:gd name="T0" fmla="*/ 1346017 w 372"/>
              <a:gd name="T1" fmla="*/ 777875 h 166"/>
              <a:gd name="T2" fmla="*/ 1374157 w 372"/>
              <a:gd name="T3" fmla="*/ 768503 h 166"/>
              <a:gd name="T4" fmla="*/ 1378847 w 372"/>
              <a:gd name="T5" fmla="*/ 763817 h 166"/>
              <a:gd name="T6" fmla="*/ 1735283 w 372"/>
              <a:gd name="T7" fmla="*/ 407681 h 166"/>
              <a:gd name="T8" fmla="*/ 1735283 w 372"/>
              <a:gd name="T9" fmla="*/ 365508 h 166"/>
              <a:gd name="T10" fmla="*/ 1378847 w 372"/>
              <a:gd name="T11" fmla="*/ 14058 h 166"/>
              <a:gd name="T12" fmla="*/ 1374157 w 372"/>
              <a:gd name="T13" fmla="*/ 9372 h 166"/>
              <a:gd name="T14" fmla="*/ 1346017 w 372"/>
              <a:gd name="T15" fmla="*/ 0 h 166"/>
              <a:gd name="T16" fmla="*/ 0 w 372"/>
              <a:gd name="T17" fmla="*/ 0 h 166"/>
              <a:gd name="T18" fmla="*/ 0 w 372"/>
              <a:gd name="T19" fmla="*/ 777875 h 166"/>
              <a:gd name="T20" fmla="*/ 1346017 w 372"/>
              <a:gd name="T21" fmla="*/ 777875 h 16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A7155-C489-41F5-A220-5F539B3E0E83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961FA667-7E78-47B3-B38F-BC7C5BFE6D8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20FC0-B331-4D56-A850-C72CD568038E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2EF919B1-9941-4940-B627-F1F02174496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28F92-745B-44E0-B196-D21960187555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3AEE8316-D2FC-430A-BDAE-D3A8616A3C6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93A95-E007-4AB9-87E1-06AC718B5A40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CA417B22-D7C0-4CFA-A172-F9BE68A0B9D7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Box 1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1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05AA9-3332-48AA-8F02-FBA3CFF2B253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C73208F3-E002-4D59-99AD-17EBBB71A31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487FB-D403-4AFC-9CA6-C557A31ACB6F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131A741D-2CE6-4771-A06F-038B4BDF8171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D06C7-8233-450A-97BE-E4A5E87E752B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35FAE3-80B9-43B8-82E3-5AE2F80080E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2A1C4-39E0-4A08-A096-F3FBED2108D3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E8519-6DD4-40C4-A8CD-ABBF7DB46D00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ECD56-570D-4CE4-9837-3376B5A192CC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3F9320-C77C-416C-9CAF-C57035D97F4B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8C899-1DB7-4CD3-A4F4-9811DD6B4DA8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CF88D3DE-8FC6-402F-9C52-0103B54459B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9F2EB-5418-4798-8FF7-6FFEA27DD5E0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56D622-2D7E-49D2-A186-1AB00FE6CFE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1D7AD-5150-4523-BCEA-7765A43AE45B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1A2007-7839-4097-B4C6-1B0EB5E9DC1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23F1D-B28C-4264-8E2E-59EBCD6701DD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B19D61-6845-42A6-B8AD-9EAEA043C52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10B44-9FF6-4EE4-A313-398F76BD28FD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3EC7E1-88BA-4038-A0A5-8D51AA3A059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7D479-C353-4B10-A545-92F26F458944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1E78E2-C7ED-4EBD-99E4-1FD2B095DB4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1589088 w 9248"/>
              <a:gd name="T1" fmla="*/ 238811 h 10000"/>
              <a:gd name="T2" fmla="*/ 1360038 w 9248"/>
              <a:gd name="T3" fmla="*/ 9550 h 10000"/>
              <a:gd name="T4" fmla="*/ 1355055 w 9248"/>
              <a:gd name="T5" fmla="*/ 4775 h 10000"/>
              <a:gd name="T6" fmla="*/ 1340793 w 9248"/>
              <a:gd name="T7" fmla="*/ 0 h 10000"/>
              <a:gd name="T8" fmla="*/ 1250067 w 9248"/>
              <a:gd name="T9" fmla="*/ 0 h 10000"/>
              <a:gd name="T10" fmla="*/ 0 w 9248"/>
              <a:gd name="T11" fmla="*/ 3556 h 10000"/>
              <a:gd name="T12" fmla="*/ 4296 w 9248"/>
              <a:gd name="T13" fmla="*/ 508000 h 10000"/>
              <a:gd name="T14" fmla="*/ 1250067 w 9248"/>
              <a:gd name="T15" fmla="*/ 506273 h 10000"/>
              <a:gd name="T16" fmla="*/ 1340793 w 9248"/>
              <a:gd name="T17" fmla="*/ 506273 h 10000"/>
              <a:gd name="T18" fmla="*/ 1355055 w 9248"/>
              <a:gd name="T19" fmla="*/ 501498 h 10000"/>
              <a:gd name="T20" fmla="*/ 1360038 w 9248"/>
              <a:gd name="T21" fmla="*/ 496722 h 10000"/>
              <a:gd name="T22" fmla="*/ 1589088 w 9248"/>
              <a:gd name="T23" fmla="*/ 267462 h 10000"/>
              <a:gd name="T24" fmla="*/ 1589088 w 9248"/>
              <a:gd name="T25" fmla="*/ 2388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1A0DC-C795-4C41-A2EA-1C69FABF1053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fld id="{C2E130DE-9677-4BB5-A8FA-41E3D1870665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85725 w 22"/>
                <a:gd name="T1" fmla="*/ 533400 h 136"/>
                <a:gd name="T2" fmla="*/ 66242 w 22"/>
                <a:gd name="T3" fmla="*/ 313765 h 136"/>
                <a:gd name="T4" fmla="*/ 0 w 22"/>
                <a:gd name="T5" fmla="*/ 0 h 136"/>
                <a:gd name="T6" fmla="*/ 0 w 22"/>
                <a:gd name="T7" fmla="*/ 137272 h 136"/>
                <a:gd name="T8" fmla="*/ 77932 w 22"/>
                <a:gd name="T9" fmla="*/ 486335 h 136"/>
                <a:gd name="T10" fmla="*/ 85725 w 22"/>
                <a:gd name="T11" fmla="*/ 533400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338387 w 140"/>
                <a:gd name="T1" fmla="*/ 1373628 h 504"/>
                <a:gd name="T2" fmla="*/ 546928 w 140"/>
                <a:gd name="T3" fmla="*/ 1978025 h 504"/>
                <a:gd name="T4" fmla="*/ 550863 w 140"/>
                <a:gd name="T5" fmla="*/ 1875984 h 504"/>
                <a:gd name="T6" fmla="*/ 373800 w 140"/>
                <a:gd name="T7" fmla="*/ 1361855 h 504"/>
                <a:gd name="T8" fmla="*/ 0 w 140"/>
                <a:gd name="T9" fmla="*/ 0 h 504"/>
                <a:gd name="T10" fmla="*/ 23608 w 140"/>
                <a:gd name="T11" fmla="*/ 239404 h 504"/>
                <a:gd name="T12" fmla="*/ 338387 w 140"/>
                <a:gd name="T13" fmla="*/ 1373628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31461 w 132"/>
                <a:gd name="T1" fmla="*/ 86405 h 308"/>
                <a:gd name="T2" fmla="*/ 0 w 132"/>
                <a:gd name="T3" fmla="*/ 0 h 308"/>
                <a:gd name="T4" fmla="*/ 0 w 132"/>
                <a:gd name="T5" fmla="*/ 113898 h 308"/>
                <a:gd name="T6" fmla="*/ 267422 w 132"/>
                <a:gd name="T7" fmla="*/ 761938 h 308"/>
                <a:gd name="T8" fmla="*/ 483719 w 132"/>
                <a:gd name="T9" fmla="*/ 1209675 h 308"/>
                <a:gd name="T10" fmla="*/ 519113 w 132"/>
                <a:gd name="T11" fmla="*/ 1209675 h 308"/>
                <a:gd name="T12" fmla="*/ 302816 w 132"/>
                <a:gd name="T13" fmla="*/ 746228 h 308"/>
                <a:gd name="T14" fmla="*/ 31461 w 132"/>
                <a:gd name="T15" fmla="*/ 86405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110524 w 37"/>
                <a:gd name="T1" fmla="*/ 309563 h 79"/>
                <a:gd name="T2" fmla="*/ 146050 w 37"/>
                <a:gd name="T3" fmla="*/ 309563 h 79"/>
                <a:gd name="T4" fmla="*/ 0 w 37"/>
                <a:gd name="T5" fmla="*/ 0 h 79"/>
                <a:gd name="T6" fmla="*/ 110524 w 37"/>
                <a:gd name="T7" fmla="*/ 309563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637159 w 178"/>
                <a:gd name="T1" fmla="*/ 2591803 h 722"/>
                <a:gd name="T2" fmla="*/ 456237 w 178"/>
                <a:gd name="T3" fmla="*/ 2097004 h 722"/>
                <a:gd name="T4" fmla="*/ 157323 w 178"/>
                <a:gd name="T5" fmla="*/ 926766 h 722"/>
                <a:gd name="T6" fmla="*/ 47197 w 178"/>
                <a:gd name="T7" fmla="*/ 200276 h 722"/>
                <a:gd name="T8" fmla="*/ 0 w 178"/>
                <a:gd name="T9" fmla="*/ 0 h 722"/>
                <a:gd name="T10" fmla="*/ 129792 w 178"/>
                <a:gd name="T11" fmla="*/ 930693 h 722"/>
                <a:gd name="T12" fmla="*/ 420839 w 178"/>
                <a:gd name="T13" fmla="*/ 2108785 h 722"/>
                <a:gd name="T14" fmla="*/ 629293 w 178"/>
                <a:gd name="T15" fmla="*/ 2674269 h 722"/>
                <a:gd name="T16" fmla="*/ 700088 w 178"/>
                <a:gd name="T17" fmla="*/ 2835275 h 722"/>
                <a:gd name="T18" fmla="*/ 684356 w 178"/>
                <a:gd name="T19" fmla="*/ 2780297 h 722"/>
                <a:gd name="T20" fmla="*/ 637159 w 178"/>
                <a:gd name="T21" fmla="*/ 2591803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43277 w 23"/>
                <a:gd name="T1" fmla="*/ 2266168 h 635"/>
                <a:gd name="T2" fmla="*/ 47211 w 23"/>
                <a:gd name="T3" fmla="*/ 2313298 h 635"/>
                <a:gd name="T4" fmla="*/ 86554 w 23"/>
                <a:gd name="T5" fmla="*/ 2482180 h 635"/>
                <a:gd name="T6" fmla="*/ 90488 w 23"/>
                <a:gd name="T7" fmla="*/ 2493963 h 635"/>
                <a:gd name="T8" fmla="*/ 66882 w 23"/>
                <a:gd name="T9" fmla="*/ 2262240 h 635"/>
                <a:gd name="T10" fmla="*/ 19671 w 23"/>
                <a:gd name="T11" fmla="*/ 1056498 h 635"/>
                <a:gd name="T12" fmla="*/ 59014 w 23"/>
                <a:gd name="T13" fmla="*/ 0 h 635"/>
                <a:gd name="T14" fmla="*/ 47211 w 23"/>
                <a:gd name="T15" fmla="*/ 0 h 635"/>
                <a:gd name="T16" fmla="*/ 3934 w 23"/>
                <a:gd name="T17" fmla="*/ 1056498 h 635"/>
                <a:gd name="T18" fmla="*/ 43277 w 23"/>
                <a:gd name="T19" fmla="*/ 2266168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19610 w 17"/>
                <a:gd name="T3" fmla="*/ 220173 h 107"/>
                <a:gd name="T4" fmla="*/ 66675 w 17"/>
                <a:gd name="T5" fmla="*/ 420688 h 107"/>
                <a:gd name="T6" fmla="*/ 43143 w 17"/>
                <a:gd name="T7" fmla="*/ 180857 h 107"/>
                <a:gd name="T8" fmla="*/ 39221 w 17"/>
                <a:gd name="T9" fmla="*/ 169062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19747 w 41"/>
                <a:gd name="T3" fmla="*/ 365769 h 222"/>
                <a:gd name="T4" fmla="*/ 67140 w 41"/>
                <a:gd name="T5" fmla="*/ 652877 h 222"/>
                <a:gd name="T6" fmla="*/ 94785 w 41"/>
                <a:gd name="T7" fmla="*/ 723671 h 222"/>
                <a:gd name="T8" fmla="*/ 161925 w 41"/>
                <a:gd name="T9" fmla="*/ 873125 h 222"/>
                <a:gd name="T10" fmla="*/ 150077 w 41"/>
                <a:gd name="T11" fmla="*/ 833795 h 222"/>
                <a:gd name="T12" fmla="*/ 51342 w 41"/>
                <a:gd name="T13" fmla="*/ 361836 h 222"/>
                <a:gd name="T14" fmla="*/ 31595 w 41"/>
                <a:gd name="T15" fmla="*/ 86526 h 222"/>
                <a:gd name="T16" fmla="*/ 27646 w 41"/>
                <a:gd name="T17" fmla="*/ 70794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27510 w 450"/>
                <a:gd name="T1" fmla="*/ 3353798 h 878"/>
                <a:gd name="T2" fmla="*/ 196497 w 450"/>
                <a:gd name="T3" fmla="*/ 2407352 h 878"/>
                <a:gd name="T4" fmla="*/ 585562 w 450"/>
                <a:gd name="T5" fmla="*/ 1523740 h 878"/>
                <a:gd name="T6" fmla="*/ 1120034 w 450"/>
                <a:gd name="T7" fmla="*/ 718671 h 878"/>
                <a:gd name="T8" fmla="*/ 1430500 w 450"/>
                <a:gd name="T9" fmla="*/ 349518 h 878"/>
                <a:gd name="T10" fmla="*/ 1595557 w 450"/>
                <a:gd name="T11" fmla="*/ 172795 h 878"/>
                <a:gd name="T12" fmla="*/ 1768475 w 450"/>
                <a:gd name="T13" fmla="*/ 3927 h 878"/>
                <a:gd name="T14" fmla="*/ 1768475 w 450"/>
                <a:gd name="T15" fmla="*/ 0 h 878"/>
                <a:gd name="T16" fmla="*/ 1591628 w 450"/>
                <a:gd name="T17" fmla="*/ 168868 h 878"/>
                <a:gd name="T18" fmla="*/ 1426570 w 450"/>
                <a:gd name="T19" fmla="*/ 345590 h 878"/>
                <a:gd name="T20" fmla="*/ 1112174 w 450"/>
                <a:gd name="T21" fmla="*/ 710817 h 878"/>
                <a:gd name="T22" fmla="*/ 569842 w 450"/>
                <a:gd name="T23" fmla="*/ 1515885 h 878"/>
                <a:gd name="T24" fmla="*/ 176848 w 450"/>
                <a:gd name="T25" fmla="*/ 2399497 h 878"/>
                <a:gd name="T26" fmla="*/ 0 w 450"/>
                <a:gd name="T27" fmla="*/ 3353798 h 878"/>
                <a:gd name="T28" fmla="*/ 0 w 450"/>
                <a:gd name="T29" fmla="*/ 3373434 h 878"/>
                <a:gd name="T30" fmla="*/ 27510 w 450"/>
                <a:gd name="T31" fmla="*/ 3448050 h 878"/>
                <a:gd name="T32" fmla="*/ 27510 w 450"/>
                <a:gd name="T33" fmla="*/ 3353798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102598 w 35"/>
                <a:gd name="T3" fmla="*/ 287338 h 73"/>
                <a:gd name="T4" fmla="*/ 138113 w 35"/>
                <a:gd name="T5" fmla="*/ 287338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27781 w 8"/>
                <a:gd name="T1" fmla="*/ 173170 h 48"/>
                <a:gd name="T2" fmla="*/ 31750 w 8"/>
                <a:gd name="T3" fmla="*/ 188913 h 48"/>
                <a:gd name="T4" fmla="*/ 31750 w 8"/>
                <a:gd name="T5" fmla="*/ 74778 h 48"/>
                <a:gd name="T6" fmla="*/ 3969 w 8"/>
                <a:gd name="T7" fmla="*/ 0 h 48"/>
                <a:gd name="T8" fmla="*/ 0 w 8"/>
                <a:gd name="T9" fmla="*/ 102328 h 48"/>
                <a:gd name="T10" fmla="*/ 27781 w 8"/>
                <a:gd name="T11" fmla="*/ 173170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27354 w 52"/>
                <a:gd name="T1" fmla="*/ 70697 h 135"/>
                <a:gd name="T2" fmla="*/ 0 w 52"/>
                <a:gd name="T3" fmla="*/ 0 h 135"/>
                <a:gd name="T4" fmla="*/ 46892 w 52"/>
                <a:gd name="T5" fmla="*/ 188524 h 135"/>
                <a:gd name="T6" fmla="*/ 62523 w 52"/>
                <a:gd name="T7" fmla="*/ 243511 h 135"/>
                <a:gd name="T8" fmla="*/ 199292 w 52"/>
                <a:gd name="T9" fmla="*/ 530225 h 135"/>
                <a:gd name="T10" fmla="*/ 203200 w 52"/>
                <a:gd name="T11" fmla="*/ 530225 h 135"/>
                <a:gd name="T12" fmla="*/ 93785 w 52"/>
                <a:gd name="T13" fmla="*/ 219945 h 135"/>
                <a:gd name="T14" fmla="*/ 27354 w 52"/>
                <a:gd name="T15" fmla="*/ 7069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4833"/>
            <a:chExt cx="1952625" cy="5678918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T0" fmla="*/ 27835 w 103"/>
                <a:gd name="T1" fmla="*/ 832351 h 920"/>
                <a:gd name="T2" fmla="*/ 103388 w 103"/>
                <a:gd name="T3" fmla="*/ 1763790 h 920"/>
                <a:gd name="T4" fmla="*/ 226658 w 103"/>
                <a:gd name="T5" fmla="*/ 2691267 h 920"/>
                <a:gd name="T6" fmla="*/ 401622 w 103"/>
                <a:gd name="T7" fmla="*/ 3610816 h 920"/>
                <a:gd name="T8" fmla="*/ 409575 w 103"/>
                <a:gd name="T9" fmla="*/ 3646488 h 920"/>
                <a:gd name="T10" fmla="*/ 393669 w 103"/>
                <a:gd name="T11" fmla="*/ 3464164 h 920"/>
                <a:gd name="T12" fmla="*/ 393669 w 103"/>
                <a:gd name="T13" fmla="*/ 3432455 h 920"/>
                <a:gd name="T14" fmla="*/ 250517 w 103"/>
                <a:gd name="T15" fmla="*/ 2687303 h 920"/>
                <a:gd name="T16" fmla="*/ 119294 w 103"/>
                <a:gd name="T17" fmla="*/ 1759827 h 920"/>
                <a:gd name="T18" fmla="*/ 35788 w 103"/>
                <a:gd name="T19" fmla="*/ 828387 h 920"/>
                <a:gd name="T20" fmla="*/ 11929 w 103"/>
                <a:gd name="T21" fmla="*/ 364649 h 920"/>
                <a:gd name="T22" fmla="*/ 3976 w 103"/>
                <a:gd name="T23" fmla="*/ 0 h 920"/>
                <a:gd name="T24" fmla="*/ 0 w 103"/>
                <a:gd name="T25" fmla="*/ 0 h 920"/>
                <a:gd name="T26" fmla="*/ 3976 w 103"/>
                <a:gd name="T27" fmla="*/ 364649 h 920"/>
                <a:gd name="T28" fmla="*/ 27835 w 103"/>
                <a:gd name="T29" fmla="*/ 832351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211300 w 88"/>
                <a:gd name="T1" fmla="*/ 908844 h 330"/>
                <a:gd name="T2" fmla="*/ 350838 w 88"/>
                <a:gd name="T3" fmla="*/ 1309688 h 330"/>
                <a:gd name="T4" fmla="*/ 350838 w 88"/>
                <a:gd name="T5" fmla="*/ 1222375 h 330"/>
                <a:gd name="T6" fmla="*/ 350838 w 88"/>
                <a:gd name="T7" fmla="*/ 1206500 h 330"/>
                <a:gd name="T8" fmla="*/ 247181 w 88"/>
                <a:gd name="T9" fmla="*/ 896938 h 330"/>
                <a:gd name="T10" fmla="*/ 0 w 88"/>
                <a:gd name="T11" fmla="*/ 0 h 330"/>
                <a:gd name="T12" fmla="*/ 27908 w 88"/>
                <a:gd name="T13" fmla="*/ 250031 h 330"/>
                <a:gd name="T14" fmla="*/ 211300 w 88"/>
                <a:gd name="T15" fmla="*/ 908844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23813 w 90"/>
                <a:gd name="T1" fmla="*/ 59474 h 207"/>
                <a:gd name="T2" fmla="*/ 0 w 90"/>
                <a:gd name="T3" fmla="*/ 0 h 207"/>
                <a:gd name="T4" fmla="*/ 3969 w 90"/>
                <a:gd name="T5" fmla="*/ 114983 h 207"/>
                <a:gd name="T6" fmla="*/ 166688 w 90"/>
                <a:gd name="T7" fmla="*/ 503545 h 207"/>
                <a:gd name="T8" fmla="*/ 317500 w 90"/>
                <a:gd name="T9" fmla="*/ 820738 h 207"/>
                <a:gd name="T10" fmla="*/ 357188 w 90"/>
                <a:gd name="T11" fmla="*/ 820738 h 207"/>
                <a:gd name="T12" fmla="*/ 198438 w 90"/>
                <a:gd name="T13" fmla="*/ 487685 h 207"/>
                <a:gd name="T14" fmla="*/ 23813 w 90"/>
                <a:gd name="T15" fmla="*/ 59474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401541 w 115"/>
                <a:gd name="T1" fmla="*/ 1622524 h 467"/>
                <a:gd name="T2" fmla="*/ 310101 w 115"/>
                <a:gd name="T3" fmla="*/ 1364666 h 467"/>
                <a:gd name="T4" fmla="*/ 115294 w 115"/>
                <a:gd name="T5" fmla="*/ 599025 h 467"/>
                <a:gd name="T6" fmla="*/ 51683 w 115"/>
                <a:gd name="T7" fmla="*/ 210254 h 467"/>
                <a:gd name="T8" fmla="*/ 0 w 115"/>
                <a:gd name="T9" fmla="*/ 0 h 467"/>
                <a:gd name="T10" fmla="*/ 83489 w 115"/>
                <a:gd name="T11" fmla="*/ 602992 h 467"/>
                <a:gd name="T12" fmla="*/ 274320 w 115"/>
                <a:gd name="T13" fmla="*/ 1376567 h 467"/>
                <a:gd name="T14" fmla="*/ 409492 w 115"/>
                <a:gd name="T15" fmla="*/ 1749470 h 467"/>
                <a:gd name="T16" fmla="*/ 457200 w 115"/>
                <a:gd name="T17" fmla="*/ 1852613 h 467"/>
                <a:gd name="T18" fmla="*/ 445273 w 115"/>
                <a:gd name="T19" fmla="*/ 1816910 h 467"/>
                <a:gd name="T20" fmla="*/ 401541 w 115"/>
                <a:gd name="T21" fmla="*/ 1622524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68219 w 36"/>
                <a:gd name="T1" fmla="*/ 2508250 h 633"/>
                <a:gd name="T2" fmla="*/ 52167 w 36"/>
                <a:gd name="T3" fmla="*/ 2365601 h 633"/>
                <a:gd name="T4" fmla="*/ 20064 w 36"/>
                <a:gd name="T5" fmla="*/ 1577067 h 633"/>
                <a:gd name="T6" fmla="*/ 52167 w 36"/>
                <a:gd name="T7" fmla="*/ 784571 h 633"/>
                <a:gd name="T8" fmla="*/ 88283 w 36"/>
                <a:gd name="T9" fmla="*/ 392286 h 633"/>
                <a:gd name="T10" fmla="*/ 144463 w 36"/>
                <a:gd name="T11" fmla="*/ 0 h 633"/>
                <a:gd name="T12" fmla="*/ 140450 w 36"/>
                <a:gd name="T13" fmla="*/ 0 h 633"/>
                <a:gd name="T14" fmla="*/ 80257 w 36"/>
                <a:gd name="T15" fmla="*/ 392286 h 633"/>
                <a:gd name="T16" fmla="*/ 40129 w 36"/>
                <a:gd name="T17" fmla="*/ 784571 h 633"/>
                <a:gd name="T18" fmla="*/ 4013 w 36"/>
                <a:gd name="T19" fmla="*/ 1577067 h 633"/>
                <a:gd name="T20" fmla="*/ 28090 w 36"/>
                <a:gd name="T21" fmla="*/ 2333901 h 633"/>
                <a:gd name="T22" fmla="*/ 64206 w 36"/>
                <a:gd name="T23" fmla="*/ 2504288 h 633"/>
                <a:gd name="T24" fmla="*/ 68219 w 36"/>
                <a:gd name="T25" fmla="*/ 2508250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87313 w 28"/>
                <a:gd name="T1" fmla="*/ 233363 h 59"/>
                <a:gd name="T2" fmla="*/ 111125 w 28"/>
                <a:gd name="T3" fmla="*/ 233363 h 59"/>
                <a:gd name="T4" fmla="*/ 0 w 28"/>
                <a:gd name="T5" fmla="*/ 0 h 59"/>
                <a:gd name="T6" fmla="*/ 87313 w 28"/>
                <a:gd name="T7" fmla="*/ 233363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16062 w 17"/>
                <a:gd name="T1" fmla="*/ 213912 h 107"/>
                <a:gd name="T2" fmla="*/ 68263 w 17"/>
                <a:gd name="T3" fmla="*/ 423863 h 107"/>
                <a:gd name="T4" fmla="*/ 40155 w 17"/>
                <a:gd name="T5" fmla="*/ 174299 h 107"/>
                <a:gd name="T6" fmla="*/ 36139 w 17"/>
                <a:gd name="T7" fmla="*/ 170337 h 107"/>
                <a:gd name="T8" fmla="*/ 0 w 17"/>
                <a:gd name="T9" fmla="*/ 0 h 107"/>
                <a:gd name="T10" fmla="*/ 0 w 17"/>
                <a:gd name="T11" fmla="*/ 31691 h 107"/>
                <a:gd name="T12" fmla="*/ 16062 w 17"/>
                <a:gd name="T13" fmla="*/ 213912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31793 w 294"/>
                <a:gd name="T1" fmla="*/ 2191628 h 568"/>
                <a:gd name="T2" fmla="*/ 139095 w 294"/>
                <a:gd name="T3" fmla="*/ 1573375 h 568"/>
                <a:gd name="T4" fmla="*/ 393441 w 294"/>
                <a:gd name="T5" fmla="*/ 998716 h 568"/>
                <a:gd name="T6" fmla="*/ 743166 w 294"/>
                <a:gd name="T7" fmla="*/ 471616 h 568"/>
                <a:gd name="T8" fmla="*/ 945848 w 294"/>
                <a:gd name="T9" fmla="*/ 229863 h 568"/>
                <a:gd name="T10" fmla="*/ 1053150 w 294"/>
                <a:gd name="T11" fmla="*/ 110968 h 568"/>
                <a:gd name="T12" fmla="*/ 1168400 w 294"/>
                <a:gd name="T13" fmla="*/ 0 h 568"/>
                <a:gd name="T14" fmla="*/ 1164426 w 294"/>
                <a:gd name="T15" fmla="*/ 0 h 568"/>
                <a:gd name="T16" fmla="*/ 1049176 w 294"/>
                <a:gd name="T17" fmla="*/ 107005 h 568"/>
                <a:gd name="T18" fmla="*/ 941873 w 294"/>
                <a:gd name="T19" fmla="*/ 221937 h 568"/>
                <a:gd name="T20" fmla="*/ 735218 w 294"/>
                <a:gd name="T21" fmla="*/ 463690 h 568"/>
                <a:gd name="T22" fmla="*/ 377544 w 294"/>
                <a:gd name="T23" fmla="*/ 986827 h 568"/>
                <a:gd name="T24" fmla="*/ 119224 w 294"/>
                <a:gd name="T25" fmla="*/ 1569411 h 568"/>
                <a:gd name="T26" fmla="*/ 0 w 294"/>
                <a:gd name="T27" fmla="*/ 2175775 h 568"/>
                <a:gd name="T28" fmla="*/ 27819 w 294"/>
                <a:gd name="T29" fmla="*/ 2251075 h 568"/>
                <a:gd name="T30" fmla="*/ 31793 w 294"/>
                <a:gd name="T31" fmla="*/ 2191628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76010 w 25"/>
                <a:gd name="T3" fmla="*/ 209550 h 53"/>
                <a:gd name="T4" fmla="*/ 100013 w 25"/>
                <a:gd name="T5" fmla="*/ 209550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7590 w 29"/>
                <a:gd name="T3" fmla="*/ 352718 h 141"/>
                <a:gd name="T4" fmla="*/ 70945 w 29"/>
                <a:gd name="T5" fmla="*/ 463685 h 141"/>
                <a:gd name="T6" fmla="*/ 114300 w 29"/>
                <a:gd name="T7" fmla="*/ 558800 h 141"/>
                <a:gd name="T8" fmla="*/ 106417 w 29"/>
                <a:gd name="T9" fmla="*/ 535021 h 141"/>
                <a:gd name="T10" fmla="*/ 31531 w 29"/>
                <a:gd name="T11" fmla="*/ 87189 h 141"/>
                <a:gd name="T12" fmla="*/ 15766 w 29"/>
                <a:gd name="T13" fmla="*/ 43594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102328 h 48"/>
                <a:gd name="T2" fmla="*/ 15875 w 8"/>
                <a:gd name="T3" fmla="*/ 145620 h 48"/>
                <a:gd name="T4" fmla="*/ 31750 w 8"/>
                <a:gd name="T5" fmla="*/ 188913 h 48"/>
                <a:gd name="T6" fmla="*/ 27781 w 8"/>
                <a:gd name="T7" fmla="*/ 74778 h 48"/>
                <a:gd name="T8" fmla="*/ 0 w 8"/>
                <a:gd name="T9" fmla="*/ 0 h 48"/>
                <a:gd name="T10" fmla="*/ 0 w 8"/>
                <a:gd name="T11" fmla="*/ 15743 h 48"/>
                <a:gd name="T12" fmla="*/ 0 w 8"/>
                <a:gd name="T13" fmla="*/ 102328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43656 w 44"/>
                <a:gd name="T1" fmla="*/ 110925 h 111"/>
                <a:gd name="T2" fmla="*/ 0 w 44"/>
                <a:gd name="T3" fmla="*/ 0 h 111"/>
                <a:gd name="T4" fmla="*/ 43656 w 44"/>
                <a:gd name="T5" fmla="*/ 194119 h 111"/>
                <a:gd name="T6" fmla="*/ 55563 w 44"/>
                <a:gd name="T7" fmla="*/ 229773 h 111"/>
                <a:gd name="T8" fmla="*/ 154781 w 44"/>
                <a:gd name="T9" fmla="*/ 439738 h 111"/>
                <a:gd name="T10" fmla="*/ 174625 w 44"/>
                <a:gd name="T11" fmla="*/ 439738 h 111"/>
                <a:gd name="T12" fmla="*/ 87313 w 44"/>
                <a:gd name="T13" fmla="*/ 206003 h 111"/>
                <a:gd name="T14" fmla="*/ 43656 w 44"/>
                <a:gd name="T15" fmla="*/ 110925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1B87C85-BB7D-4189-AE10-F221E7B0A4A9}" type="datetimeFigureOut">
              <a:rPr lang="en-US"/>
              <a:pPr>
                <a:defRPr/>
              </a:pPr>
              <a:t>3/4/2013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000">
                <a:solidFill>
                  <a:srgbClr val="FEFFFF"/>
                </a:solidFill>
              </a:defRPr>
            </a:lvl1pPr>
          </a:lstStyle>
          <a:p>
            <a:fld id="{A12C2CF8-0224-4770-9E25-91027F8E4316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400" cy="2262188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4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4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NORMAS CONTÁBEIS INTERNACIONAIS APLICÁVEIS AO SETOR PÚBLICO</a:t>
            </a:r>
            <a:br>
              <a:rPr lang="en-US" sz="4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4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(International Public Sector Accounting Standards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t-BR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– </a:t>
            </a:r>
            <a:r>
              <a:rPr lang="pt-BR" sz="40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IPSAS)</a:t>
            </a:r>
            <a:endParaRPr lang="pt-BR" sz="40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4776788"/>
            <a:ext cx="8915400" cy="1127125"/>
          </a:xfrm>
        </p:spPr>
        <p:txBody>
          <a:bodyPr rtlCol="0">
            <a:normAutofit fontScale="70000" lnSpcReduction="20000"/>
          </a:bodyPr>
          <a:lstStyle/>
          <a:p>
            <a:pPr algn="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pt-BR" dirty="0" smtClean="0"/>
          </a:p>
          <a:p>
            <a:pPr algn="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pt-BR" dirty="0"/>
          </a:p>
          <a:p>
            <a:pPr algn="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pt-BR" b="1" dirty="0" err="1" smtClean="0"/>
              <a:t>Janilson</a:t>
            </a:r>
            <a:r>
              <a:rPr lang="pt-BR" b="1" dirty="0" smtClean="0"/>
              <a:t> </a:t>
            </a:r>
            <a:r>
              <a:rPr lang="pt-BR" b="1" dirty="0" err="1" smtClean="0"/>
              <a:t>Suzart</a:t>
            </a:r>
            <a:r>
              <a:rPr lang="pt-BR" b="1" dirty="0" smtClean="0"/>
              <a:t> / Nelson </a:t>
            </a:r>
            <a:r>
              <a:rPr lang="pt-BR" b="1" dirty="0" smtClean="0"/>
              <a:t>Carvalho / </a:t>
            </a:r>
            <a:r>
              <a:rPr lang="pt-BR" b="1" dirty="0" err="1" smtClean="0"/>
              <a:t>Valmor</a:t>
            </a:r>
            <a:r>
              <a:rPr lang="pt-BR" b="1" dirty="0" smtClean="0"/>
              <a:t> </a:t>
            </a:r>
            <a:r>
              <a:rPr lang="pt-BR" b="1" dirty="0" err="1" smtClean="0"/>
              <a:t>Slomski</a:t>
            </a:r>
            <a:endParaRPr lang="pt-BR" b="1" dirty="0" smtClean="0"/>
          </a:p>
          <a:p>
            <a:pPr algn="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pt-BR" b="1" dirty="0" smtClean="0"/>
              <a:t>( </a:t>
            </a:r>
            <a:r>
              <a:rPr lang="pt-BR" b="1" dirty="0" smtClean="0"/>
              <a:t>fevereiro/2013</a:t>
            </a:r>
            <a:r>
              <a:rPr lang="pt-BR" dirty="0" smtClean="0"/>
              <a:t>)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ítulo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algn="just" eaLnBrk="1" hangingPunct="1"/>
            <a:r>
              <a:rPr lang="pt-BR" smtClean="0"/>
              <a:t>O que muda em relação ao modelo brasileiro? (Breves exemplos)</a:t>
            </a:r>
          </a:p>
        </p:txBody>
      </p:sp>
      <p:sp>
        <p:nvSpPr>
          <p:cNvPr id="26627" name="Espaço Reservado para Conteúdo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/>
          <a:lstStyle/>
          <a:p>
            <a:pPr algn="just" eaLnBrk="1" hangingPunct="1"/>
            <a:r>
              <a:rPr lang="pt-BR" sz="2400" dirty="0" smtClean="0"/>
              <a:t>A Contabilidade Governamental </a:t>
            </a:r>
            <a:r>
              <a:rPr lang="pt-BR" sz="2400" u="sng" dirty="0" smtClean="0">
                <a:solidFill>
                  <a:srgbClr val="FF0000"/>
                </a:solidFill>
              </a:rPr>
              <a:t>brasileira</a:t>
            </a:r>
            <a:r>
              <a:rPr lang="pt-BR" sz="2400" dirty="0" smtClean="0"/>
              <a:t> é fortemente influenciada pelo </a:t>
            </a:r>
            <a:r>
              <a:rPr lang="pt-BR" sz="2400" u="sng" dirty="0" smtClean="0">
                <a:solidFill>
                  <a:srgbClr val="FF0000"/>
                </a:solidFill>
              </a:rPr>
              <a:t>processo orçamentário, embasado no regime de caixa</a:t>
            </a:r>
            <a:r>
              <a:rPr lang="pt-BR" sz="2400" dirty="0" smtClean="0"/>
              <a:t>. O </a:t>
            </a:r>
            <a:r>
              <a:rPr lang="pt-BR" sz="2400" u="sng" dirty="0" smtClean="0">
                <a:solidFill>
                  <a:srgbClr val="FF0000"/>
                </a:solidFill>
              </a:rPr>
              <a:t>padrão IPSAS não interfere </a:t>
            </a:r>
            <a:r>
              <a:rPr lang="pt-BR" sz="2400" dirty="0" smtClean="0"/>
              <a:t>no modelo orçamentário, </a:t>
            </a:r>
            <a:r>
              <a:rPr lang="pt-BR" sz="2400" u="sng" dirty="0" smtClean="0">
                <a:solidFill>
                  <a:srgbClr val="FF0000"/>
                </a:solidFill>
              </a:rPr>
              <a:t>porém</a:t>
            </a:r>
            <a:r>
              <a:rPr lang="pt-BR" sz="2400" dirty="0" smtClean="0"/>
              <a:t> na Contabilidade o regime passa a ser o de competência;</a:t>
            </a:r>
          </a:p>
          <a:p>
            <a:pPr algn="just" eaLnBrk="1" hangingPunct="1"/>
            <a:r>
              <a:rPr lang="pt-BR" sz="2400" dirty="0" smtClean="0"/>
              <a:t>A </a:t>
            </a:r>
            <a:r>
              <a:rPr lang="pt-BR" sz="2400" u="sng" dirty="0" smtClean="0">
                <a:solidFill>
                  <a:srgbClr val="FF0000"/>
                </a:solidFill>
              </a:rPr>
              <a:t>consolidação</a:t>
            </a:r>
            <a:r>
              <a:rPr lang="pt-BR" sz="2400" dirty="0" smtClean="0"/>
              <a:t> das demonstrações contábeis, no atual modelo, </a:t>
            </a:r>
            <a:r>
              <a:rPr lang="pt-BR" sz="2400" u="sng" dirty="0" smtClean="0">
                <a:solidFill>
                  <a:srgbClr val="FF0000"/>
                </a:solidFill>
              </a:rPr>
              <a:t>apenas considera </a:t>
            </a:r>
            <a:r>
              <a:rPr lang="pt-BR" sz="2400" dirty="0" smtClean="0"/>
              <a:t>as entidades que compõem o </a:t>
            </a:r>
            <a:r>
              <a:rPr lang="pt-BR" sz="2400" u="sng" dirty="0" smtClean="0">
                <a:solidFill>
                  <a:srgbClr val="FF0000"/>
                </a:solidFill>
              </a:rPr>
              <a:t>Orçamento Fiscal</a:t>
            </a:r>
            <a:r>
              <a:rPr lang="pt-BR" sz="2400" dirty="0" smtClean="0"/>
              <a:t>. Nas IPSAS </a:t>
            </a:r>
            <a:r>
              <a:rPr lang="pt-BR" sz="2400" u="sng" dirty="0" smtClean="0">
                <a:solidFill>
                  <a:srgbClr val="FF0000"/>
                </a:solidFill>
              </a:rPr>
              <a:t>todos os entes públicos </a:t>
            </a:r>
            <a:r>
              <a:rPr lang="pt-BR" sz="2400" dirty="0" smtClean="0"/>
              <a:t>controlados e coligados </a:t>
            </a:r>
            <a:r>
              <a:rPr lang="pt-BR" sz="2400" u="sng" dirty="0" smtClean="0">
                <a:solidFill>
                  <a:srgbClr val="FF0000"/>
                </a:solidFill>
              </a:rPr>
              <a:t>serão consolidados</a:t>
            </a:r>
            <a:r>
              <a:rPr lang="pt-BR" sz="2400" dirty="0" smtClean="0"/>
              <a:t>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ítulo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algn="just" eaLnBrk="1" hangingPunct="1"/>
            <a:r>
              <a:rPr lang="pt-BR" smtClean="0"/>
              <a:t>O que muda em relação ao modelo brasileiro? (Breves exemplos)</a:t>
            </a:r>
          </a:p>
        </p:txBody>
      </p:sp>
      <p:sp>
        <p:nvSpPr>
          <p:cNvPr id="27651" name="Espaço Reservado para Conteúdo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/>
          <a:lstStyle/>
          <a:p>
            <a:pPr algn="just" eaLnBrk="1" hangingPunct="1"/>
            <a:r>
              <a:rPr lang="pt-BR" sz="2400" dirty="0" smtClean="0"/>
              <a:t>Itens fora do balanço, tais como, </a:t>
            </a:r>
            <a:r>
              <a:rPr lang="pt-BR" sz="2400" u="sng" dirty="0" smtClean="0">
                <a:solidFill>
                  <a:srgbClr val="FF0000"/>
                </a:solidFill>
              </a:rPr>
              <a:t>passivos atuariais e ativos de infraestrutura, na atualidade não são registrados pelo modelo brasileiro</a:t>
            </a:r>
            <a:r>
              <a:rPr lang="pt-BR" sz="2400" dirty="0" smtClean="0"/>
              <a:t>. Todavia, deverão ser evidenciados com as IPSAS;</a:t>
            </a:r>
          </a:p>
          <a:p>
            <a:pPr algn="just" eaLnBrk="1" hangingPunct="1"/>
            <a:r>
              <a:rPr lang="pt-BR" sz="2400" dirty="0" smtClean="0"/>
              <a:t>As demonstrações da </a:t>
            </a:r>
            <a:r>
              <a:rPr lang="pt-BR" sz="2400" u="sng" dirty="0" smtClean="0">
                <a:solidFill>
                  <a:srgbClr val="FF0000"/>
                </a:solidFill>
              </a:rPr>
              <a:t>Lei nº 4.320/1964 não possuem </a:t>
            </a:r>
            <a:r>
              <a:rPr lang="pt-BR" sz="2400" dirty="0" smtClean="0"/>
              <a:t>a estrutura definida nas demonstrações exigidas pelas IPSAS. Todavia, </a:t>
            </a:r>
            <a:r>
              <a:rPr lang="pt-BR" sz="2400" u="sng" dirty="0" smtClean="0">
                <a:solidFill>
                  <a:srgbClr val="FF0000"/>
                </a:solidFill>
              </a:rPr>
              <a:t>se não houver alterações </a:t>
            </a:r>
            <a:r>
              <a:rPr lang="pt-BR" sz="2400" dirty="0" smtClean="0"/>
              <a:t>na referida lei, os entes </a:t>
            </a:r>
            <a:r>
              <a:rPr lang="pt-BR" sz="2400" u="sng" dirty="0" smtClean="0">
                <a:solidFill>
                  <a:srgbClr val="FF0000"/>
                </a:solidFill>
              </a:rPr>
              <a:t>continuarão a evidenciar tais demonstrações</a:t>
            </a:r>
            <a:r>
              <a:rPr lang="pt-BR" sz="2400" dirty="0" smtClean="0"/>
              <a:t>, </a:t>
            </a:r>
            <a:r>
              <a:rPr lang="pt-BR" sz="2400" u="sng" dirty="0" smtClean="0">
                <a:solidFill>
                  <a:srgbClr val="FF0000"/>
                </a:solidFill>
              </a:rPr>
              <a:t>além</a:t>
            </a:r>
            <a:r>
              <a:rPr lang="pt-BR" sz="2400" dirty="0" smtClean="0"/>
              <a:t> das exigidas pelas IPSAS;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ítulo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algn="just" eaLnBrk="1" hangingPunct="1"/>
            <a:r>
              <a:rPr lang="pt-BR" smtClean="0"/>
              <a:t>O que muda em relação ao modelo brasileiro? (Breves exemplos)</a:t>
            </a:r>
          </a:p>
        </p:txBody>
      </p:sp>
      <p:sp>
        <p:nvSpPr>
          <p:cNvPr id="28675" name="Espaço Reservado para Conteúdo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/>
          <a:lstStyle/>
          <a:p>
            <a:pPr algn="just" eaLnBrk="1" hangingPunct="1"/>
            <a:r>
              <a:rPr lang="pt-BR" sz="2400" dirty="0" smtClean="0"/>
              <a:t>Os </a:t>
            </a:r>
            <a:r>
              <a:rPr lang="pt-BR" sz="2400" u="sng" dirty="0" smtClean="0">
                <a:solidFill>
                  <a:srgbClr val="FF0000"/>
                </a:solidFill>
              </a:rPr>
              <a:t>recebíveis e as obrigações </a:t>
            </a:r>
            <a:r>
              <a:rPr lang="pt-BR" sz="2400" dirty="0" smtClean="0"/>
              <a:t>dos entes públicos deverão ser evidenciados no momento da transação econômica, e não apenas na execução do processo orçamentário;</a:t>
            </a:r>
          </a:p>
          <a:p>
            <a:pPr algn="just" eaLnBrk="1" hangingPunct="1"/>
            <a:r>
              <a:rPr lang="pt-BR" sz="2400" dirty="0" smtClean="0"/>
              <a:t>Haverá a necessidade de realização de </a:t>
            </a:r>
            <a:r>
              <a:rPr lang="pt-BR" sz="2400" u="sng" dirty="0" smtClean="0">
                <a:solidFill>
                  <a:srgbClr val="FF0000"/>
                </a:solidFill>
              </a:rPr>
              <a:t>testes de </a:t>
            </a:r>
            <a:r>
              <a:rPr lang="pt-BR" sz="2400" u="sng" dirty="0" err="1" smtClean="0">
                <a:solidFill>
                  <a:srgbClr val="FF0000"/>
                </a:solidFill>
              </a:rPr>
              <a:t>recuperabilidade</a:t>
            </a:r>
            <a:r>
              <a:rPr lang="pt-BR" sz="2400" dirty="0" smtClean="0"/>
              <a:t> (</a:t>
            </a:r>
            <a:r>
              <a:rPr lang="en-US" sz="2400" i="1" dirty="0" smtClean="0"/>
              <a:t>impairment</a:t>
            </a:r>
            <a:r>
              <a:rPr lang="pt-BR" sz="2400" dirty="0" smtClean="0"/>
              <a:t>), periodicamente para </a:t>
            </a:r>
            <a:r>
              <a:rPr lang="pt-BR" sz="2400" u="sng" dirty="0" smtClean="0">
                <a:solidFill>
                  <a:srgbClr val="FF0000"/>
                </a:solidFill>
              </a:rPr>
              <a:t>alguns</a:t>
            </a:r>
            <a:r>
              <a:rPr lang="pt-BR" sz="2400" dirty="0" smtClean="0"/>
              <a:t> tipos de ativos;</a:t>
            </a:r>
          </a:p>
          <a:p>
            <a:pPr algn="just" eaLnBrk="1" hangingPunct="1"/>
            <a:r>
              <a:rPr lang="pt-BR" sz="2400" dirty="0" smtClean="0"/>
              <a:t>Os bens públicos envolvidos em operações de </a:t>
            </a:r>
            <a:r>
              <a:rPr lang="pt-BR" sz="2400" u="sng" dirty="0" smtClean="0">
                <a:solidFill>
                  <a:srgbClr val="FF0000"/>
                </a:solidFill>
              </a:rPr>
              <a:t>concessões</a:t>
            </a:r>
            <a:r>
              <a:rPr lang="pt-BR" sz="2400" dirty="0" smtClean="0"/>
              <a:t> deverão ser evidenciados, considerando a IPSAS 32.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>
          <a:xfrm>
            <a:off x="3420093" y="623888"/>
            <a:ext cx="8084519" cy="729899"/>
          </a:xfrm>
        </p:spPr>
        <p:txBody>
          <a:bodyPr/>
          <a:lstStyle/>
          <a:p>
            <a:pPr algn="just" eaLnBrk="1" hangingPunct="1"/>
            <a:r>
              <a:rPr lang="pt-BR" dirty="0" smtClean="0"/>
              <a:t>Referências</a:t>
            </a:r>
          </a:p>
        </p:txBody>
      </p:sp>
      <p:sp>
        <p:nvSpPr>
          <p:cNvPr id="29699" name="Espaço Reservado para Conteúdo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/>
          <a:lstStyle/>
          <a:p>
            <a:pPr algn="just" eaLnBrk="1" hangingPunct="1"/>
            <a:r>
              <a:rPr lang="en-US" sz="2000" b="1" dirty="0" smtClean="0"/>
              <a:t>International Federation of Accountants</a:t>
            </a:r>
            <a:r>
              <a:rPr lang="pt-BR" sz="2000" b="1" dirty="0" smtClean="0"/>
              <a:t>. Disponível em: www.ifac.org.</a:t>
            </a:r>
          </a:p>
          <a:p>
            <a:pPr algn="just" eaLnBrk="1" hangingPunct="1"/>
            <a:r>
              <a:rPr lang="en-US" sz="2000" b="1" dirty="0" smtClean="0"/>
              <a:t>International Public Sector Accounting Standards Board</a:t>
            </a:r>
            <a:r>
              <a:rPr lang="pt-BR" sz="2000" b="1" dirty="0" smtClean="0"/>
              <a:t>. Disponível em : www.ifac.org/public-sector.</a:t>
            </a:r>
          </a:p>
          <a:p>
            <a:pPr algn="just" eaLnBrk="1" hangingPunct="1"/>
            <a:r>
              <a:rPr lang="pt-BR" sz="2000" b="1" dirty="0" smtClean="0"/>
              <a:t>Organização das Nações Unidas. </a:t>
            </a:r>
            <a:r>
              <a:rPr lang="en-US" sz="2000" b="1" dirty="0" smtClean="0"/>
              <a:t>Orientation to IPSAS</a:t>
            </a:r>
            <a:r>
              <a:rPr lang="pt-BR" sz="2000" b="1" dirty="0" smtClean="0"/>
              <a:t>. Disponível em: </a:t>
            </a:r>
            <a:r>
              <a:rPr lang="pt-BR" sz="2000" b="1" dirty="0" err="1" smtClean="0"/>
              <a:t>ipsastraining</a:t>
            </a:r>
            <a:r>
              <a:rPr lang="pt-BR" sz="2000" b="1" dirty="0" smtClean="0"/>
              <a:t>.un.org.</a:t>
            </a:r>
          </a:p>
          <a:p>
            <a:pPr algn="just" eaLnBrk="1" hangingPunct="1"/>
            <a:r>
              <a:rPr lang="en-US" sz="2000" b="1" dirty="0" smtClean="0"/>
              <a:t>Wikipedia. International Public Sector Accounting Standards</a:t>
            </a:r>
            <a:r>
              <a:rPr lang="pt-BR" sz="2000" b="1" dirty="0" smtClean="0"/>
              <a:t>. Disponível em: http://en.wikipedia.org/wiki/ </a:t>
            </a:r>
            <a:r>
              <a:rPr lang="pt-BR" sz="2000" b="1" dirty="0" err="1" smtClean="0"/>
              <a:t>International_Public_Sector_Accounting_Standards</a:t>
            </a:r>
            <a:r>
              <a:rPr lang="pt-BR" sz="2400" dirty="0" smtClean="0"/>
              <a:t>.</a:t>
            </a:r>
          </a:p>
          <a:p>
            <a:pPr algn="just" eaLnBrk="1" hangingPunct="1"/>
            <a:r>
              <a:rPr lang="pt-BR" sz="2400" dirty="0" err="1" smtClean="0"/>
              <a:t>Slomsky</a:t>
            </a:r>
            <a:r>
              <a:rPr lang="pt-BR" sz="2400" dirty="0" smtClean="0"/>
              <a:t>, </a:t>
            </a:r>
            <a:r>
              <a:rPr lang="pt-BR" sz="2400" dirty="0" err="1" smtClean="0"/>
              <a:t>Valmor</a:t>
            </a:r>
            <a:r>
              <a:rPr lang="pt-BR" sz="2400" dirty="0" smtClean="0"/>
              <a:t>. </a:t>
            </a:r>
            <a:r>
              <a:rPr lang="pt-BR" sz="1400" b="1" dirty="0" smtClean="0"/>
              <a:t>Manual de </a:t>
            </a:r>
            <a:r>
              <a:rPr lang="pt-BR" sz="1400" b="1" dirty="0" err="1" smtClean="0"/>
              <a:t>Contabllidade</a:t>
            </a:r>
            <a:r>
              <a:rPr lang="pt-BR" sz="1400" b="1" dirty="0" smtClean="0"/>
              <a:t> </a:t>
            </a:r>
            <a:r>
              <a:rPr lang="pt-BR" sz="1400" b="1" dirty="0" smtClean="0"/>
              <a:t>Pública de acordo com as IPSAS/IFAC/CFC. São Paulo: Atlas, 2013. 3ª edição no prelo</a:t>
            </a:r>
            <a:endParaRPr lang="pt-B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algn="ctr" eaLnBrk="1" hangingPunct="1"/>
            <a:r>
              <a:rPr lang="pt-BR" dirty="0" smtClean="0"/>
              <a:t>Agenda</a:t>
            </a:r>
          </a:p>
        </p:txBody>
      </p:sp>
      <p:sp>
        <p:nvSpPr>
          <p:cNvPr id="19459" name="Espaço Reservado para Conteúdo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/>
          <a:lstStyle/>
          <a:p>
            <a:pPr eaLnBrk="1" hangingPunct="1"/>
            <a:r>
              <a:rPr lang="pt-BR" sz="2600" dirty="0" smtClean="0"/>
              <a:t>IPSAS: </a:t>
            </a:r>
            <a:r>
              <a:rPr lang="pt-BR" sz="2600" u="sng" dirty="0" smtClean="0">
                <a:solidFill>
                  <a:srgbClr val="FF0000"/>
                </a:solidFill>
              </a:rPr>
              <a:t>o que são</a:t>
            </a:r>
            <a:r>
              <a:rPr lang="pt-BR" sz="2600" dirty="0" smtClean="0"/>
              <a:t>?</a:t>
            </a:r>
          </a:p>
          <a:p>
            <a:pPr eaLnBrk="1" hangingPunct="1"/>
            <a:r>
              <a:rPr lang="pt-BR" sz="2600" u="sng" dirty="0" smtClean="0">
                <a:solidFill>
                  <a:srgbClr val="FF0000"/>
                </a:solidFill>
              </a:rPr>
              <a:t>Principais alterações</a:t>
            </a:r>
            <a:r>
              <a:rPr lang="pt-BR" sz="2600" dirty="0" smtClean="0"/>
              <a:t>: “regime de competência” e “essência sobre forma”</a:t>
            </a:r>
          </a:p>
          <a:p>
            <a:pPr eaLnBrk="1" hangingPunct="1"/>
            <a:r>
              <a:rPr lang="pt-BR" sz="2600" dirty="0" smtClean="0"/>
              <a:t>Quais os </a:t>
            </a:r>
            <a:r>
              <a:rPr lang="pt-BR" sz="2600" u="sng" dirty="0" smtClean="0">
                <a:solidFill>
                  <a:srgbClr val="FF0000"/>
                </a:solidFill>
              </a:rPr>
              <a:t>benefícios</a:t>
            </a:r>
            <a:r>
              <a:rPr lang="pt-BR" sz="2600" dirty="0" smtClean="0"/>
              <a:t> da adoção das IPSAS?</a:t>
            </a:r>
          </a:p>
          <a:p>
            <a:pPr eaLnBrk="1" hangingPunct="1"/>
            <a:r>
              <a:rPr lang="pt-BR" sz="2600" dirty="0" smtClean="0"/>
              <a:t>Quem </a:t>
            </a:r>
            <a:r>
              <a:rPr lang="pt-BR" sz="2600" u="sng" dirty="0" smtClean="0">
                <a:solidFill>
                  <a:srgbClr val="FF0000"/>
                </a:solidFill>
              </a:rPr>
              <a:t>já adotou </a:t>
            </a:r>
            <a:r>
              <a:rPr lang="pt-BR" sz="2600" dirty="0" smtClean="0"/>
              <a:t>as IPSAS?</a:t>
            </a:r>
          </a:p>
          <a:p>
            <a:pPr eaLnBrk="1" hangingPunct="1"/>
            <a:r>
              <a:rPr lang="pt-BR" sz="2600" u="sng" dirty="0" smtClean="0">
                <a:solidFill>
                  <a:srgbClr val="FF0000"/>
                </a:solidFill>
              </a:rPr>
              <a:t>Quantas</a:t>
            </a:r>
            <a:r>
              <a:rPr lang="pt-BR" sz="2600" dirty="0" smtClean="0"/>
              <a:t> IPSAS existem?</a:t>
            </a:r>
          </a:p>
          <a:p>
            <a:pPr eaLnBrk="1" hangingPunct="1"/>
            <a:r>
              <a:rPr lang="pt-BR" sz="2600" u="sng" dirty="0" smtClean="0">
                <a:solidFill>
                  <a:srgbClr val="FF0000"/>
                </a:solidFill>
              </a:rPr>
              <a:t>O que muda </a:t>
            </a:r>
            <a:r>
              <a:rPr lang="pt-BR" sz="2600" dirty="0" smtClean="0"/>
              <a:t>em relação ao modelo brasileiro? (Breves exemplos)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algn="ctr" eaLnBrk="1" hangingPunct="1"/>
            <a:r>
              <a:rPr lang="pt-BR" dirty="0" smtClean="0"/>
              <a:t>IPSAS: o que são?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 rtlCol="0">
            <a:normAutofit fontScale="700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IPSAS -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Normas Internacionais de Contabilidade Aplicada ao Setor Público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são guias para </a:t>
            </a:r>
            <a:r>
              <a:rPr lang="pt-BR" sz="2400" b="1" u="sng" dirty="0" smtClean="0">
                <a:solidFill>
                  <a:srgbClr val="FF0000"/>
                </a:solidFill>
              </a:rPr>
              <a:t>O PREPARO e A APRESENTAÇÃO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 demonstrações contábeis para entidades do setor público.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pt-BR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 IPSAS são desenvolvidas de modo independente pela </a:t>
            </a:r>
            <a:r>
              <a:rPr lang="pt-BR" sz="2400" b="1" u="sng" dirty="0" smtClean="0">
                <a:solidFill>
                  <a:srgbClr val="FF0000"/>
                </a:solidFill>
              </a:rPr>
              <a:t>Federação Internacional de Contadores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International Federation of Accountants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IFAC), da qual virtualmente todos os Conselhos de Contabilidade nacionais </a:t>
            </a:r>
            <a:r>
              <a:rPr lang="pt-BR" sz="2400" b="1" u="sng" dirty="0" smtClean="0">
                <a:solidFill>
                  <a:srgbClr val="FF0000"/>
                </a:solidFill>
              </a:rPr>
              <a:t>do mundo são membros (inclusive o CFC do Brasil)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sendo considerada por muitos como a melhor prática para entidades do setor público.</a:t>
            </a:r>
          </a:p>
          <a:p>
            <a:pPr algn="just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pt-BR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São embasadas no </a:t>
            </a:r>
            <a:r>
              <a:rPr lang="pt-BR" sz="2400" b="1" u="sng" dirty="0" smtClean="0">
                <a:solidFill>
                  <a:srgbClr val="FF0000"/>
                </a:solidFill>
              </a:rPr>
              <a:t>regime de competência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 na prevalência da </a:t>
            </a:r>
            <a:r>
              <a:rPr lang="pt-BR" sz="2400" b="1" u="sng" dirty="0" smtClean="0">
                <a:solidFill>
                  <a:srgbClr val="FF0000"/>
                </a:solidFill>
              </a:rPr>
              <a:t>essência econômica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sobre a forma jurídica (sem contrariar leis).</a:t>
            </a:r>
          </a:p>
          <a:p>
            <a:pPr algn="just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IFAC apenas as elabora e </a:t>
            </a:r>
            <a:r>
              <a:rPr lang="pt-BR" sz="2400" b="1" u="sng" dirty="0" smtClean="0">
                <a:solidFill>
                  <a:srgbClr val="FF0000"/>
                </a:solidFill>
              </a:rPr>
              <a:t>propõe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pt-BR" sz="2400" b="1" u="sng" dirty="0" smtClean="0">
                <a:solidFill>
                  <a:srgbClr val="FF0000"/>
                </a:solidFill>
              </a:rPr>
              <a:t>adesão é soberana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 cada jurisdição</a:t>
            </a:r>
          </a:p>
          <a:p>
            <a:pPr algn="just" eaLnBrk="1" fontAlgn="auto" hangingPunct="1">
              <a:spcAft>
                <a:spcPts val="0"/>
              </a:spcAft>
              <a:buNone/>
              <a:defRPr/>
            </a:pPr>
            <a:endParaRPr lang="pt-BR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ítulo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eaLnBrk="1" hangingPunct="1"/>
            <a:r>
              <a:rPr lang="pt-BR" smtClean="0"/>
              <a:t>O que é o regime de competência?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É o regime no qual a </a:t>
            </a:r>
            <a:r>
              <a:rPr lang="pt-BR" sz="2400" u="sng" dirty="0" smtClean="0">
                <a:solidFill>
                  <a:srgbClr val="FF0000"/>
                </a:solidFill>
              </a:rPr>
              <a:t>contabilização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se dá ocorre o </a:t>
            </a:r>
            <a:r>
              <a:rPr lang="pt-BR" sz="2400" u="sng" dirty="0" smtClean="0">
                <a:solidFill>
                  <a:srgbClr val="FF0000"/>
                </a:solidFill>
              </a:rPr>
              <a:t>evento econômico (transação)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 reconhecimento da receita e da despesa </a:t>
            </a:r>
            <a:r>
              <a:rPr lang="pt-BR" sz="2400" u="sng" dirty="0" smtClean="0">
                <a:solidFill>
                  <a:srgbClr val="FF0000"/>
                </a:solidFill>
              </a:rPr>
              <a:t>não está atrelado 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ao momento do recebimento / desembolso de </a:t>
            </a:r>
            <a:r>
              <a:rPr lang="pt-BR" sz="2400" u="sng" dirty="0" smtClean="0">
                <a:solidFill>
                  <a:srgbClr val="FF0000"/>
                </a:solidFill>
              </a:rPr>
              <a:t>caixa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mas ao momento da </a:t>
            </a:r>
            <a:r>
              <a:rPr lang="pt-BR" sz="2400" u="sng" dirty="0" smtClean="0">
                <a:solidFill>
                  <a:srgbClr val="FF0000"/>
                </a:solidFill>
              </a:rPr>
              <a:t>transferência de benefícios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econômicos (</a:t>
            </a:r>
            <a:r>
              <a:rPr lang="pt-BR" sz="2400" u="sng" dirty="0" smtClean="0">
                <a:solidFill>
                  <a:srgbClr val="FF0000"/>
                </a:solidFill>
              </a:rPr>
              <a:t>de ou para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 ente público).</a:t>
            </a:r>
          </a:p>
          <a:p>
            <a:pPr algn="just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Todos os </a:t>
            </a:r>
            <a:r>
              <a:rPr lang="pt-BR" sz="2400" u="sng" dirty="0" smtClean="0">
                <a:solidFill>
                  <a:srgbClr val="FF0000"/>
                </a:solidFill>
              </a:rPr>
              <a:t>ativos e passivos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quando </a:t>
            </a:r>
            <a:r>
              <a:rPr lang="pt-BR" sz="2400" u="sng" dirty="0" smtClean="0">
                <a:solidFill>
                  <a:srgbClr val="FF0000"/>
                </a:solidFill>
              </a:rPr>
              <a:t>mensuráveis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confiavelmente, devem ser </a:t>
            </a:r>
            <a:r>
              <a:rPr lang="pt-BR" sz="2400" u="sng" dirty="0" smtClean="0">
                <a:solidFill>
                  <a:srgbClr val="FF0000"/>
                </a:solidFill>
              </a:rPr>
              <a:t>reconhecidos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pela Contabilidade.</a:t>
            </a:r>
          </a:p>
          <a:p>
            <a:pPr algn="just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ítulo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eaLnBrk="1" hangingPunct="1"/>
            <a:r>
              <a:rPr lang="pt-BR" dirty="0" smtClean="0"/>
              <a:t>O que é Prevalência da Essência sobre a Forma?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Por </a:t>
            </a:r>
            <a:r>
              <a:rPr lang="pt-BR" sz="2400" u="sng" dirty="0" smtClean="0">
                <a:solidFill>
                  <a:srgbClr val="FF0000"/>
                </a:solidFill>
              </a:rPr>
              <a:t>detrás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 cada registro contábil, cumpre haver um </a:t>
            </a:r>
            <a:r>
              <a:rPr lang="pt-BR" sz="2400" u="sng" dirty="0" smtClean="0">
                <a:solidFill>
                  <a:srgbClr val="FF0000"/>
                </a:solidFill>
              </a:rPr>
              <a:t>fenômeno econômico </a:t>
            </a:r>
            <a:r>
              <a:rPr lang="pt-BR" sz="2400" dirty="0" smtClean="0">
                <a:solidFill>
                  <a:schemeClr val="tx1"/>
                </a:solidFill>
              </a:rPr>
              <a:t>(exemplificar c/PL)</a:t>
            </a:r>
            <a:endParaRPr lang="pt-BR" sz="2400" u="sng" dirty="0" smtClean="0">
              <a:solidFill>
                <a:srgbClr val="FF000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Fenômenos econômicos são vistos da ótica de </a:t>
            </a:r>
            <a:r>
              <a:rPr lang="pt-BR" sz="2400" u="sng" dirty="0" smtClean="0">
                <a:solidFill>
                  <a:srgbClr val="FF0000"/>
                </a:solidFill>
              </a:rPr>
              <a:t>Partes não Relacionadas 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“troca de bolso” é eliminada – conceito de </a:t>
            </a:r>
            <a:r>
              <a:rPr lang="pt-BR" sz="2400" u="sng" dirty="0" smtClean="0">
                <a:solidFill>
                  <a:srgbClr val="FF0000"/>
                </a:solidFill>
              </a:rPr>
              <a:t>CONSOLIDAÇÃO (exemplificar com empresas)</a:t>
            </a:r>
          </a:p>
          <a:p>
            <a:pPr algn="just" eaLnBrk="1" fontAlgn="auto" hangingPunct="1">
              <a:spcAft>
                <a:spcPts val="0"/>
              </a:spcAft>
              <a:buNone/>
              <a:defRPr/>
            </a:pP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ítulo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eaLnBrk="1" hangingPunct="1"/>
            <a:r>
              <a:rPr lang="pt-BR" smtClean="0"/>
              <a:t>Quais os benefícios de adoção das IPSAS?</a:t>
            </a:r>
          </a:p>
        </p:txBody>
      </p:sp>
      <p:sp>
        <p:nvSpPr>
          <p:cNvPr id="22531" name="Espaço Reservado para Conteúdo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/>
          <a:lstStyle/>
          <a:p>
            <a:pPr algn="just" eaLnBrk="1" hangingPunct="1"/>
            <a:r>
              <a:rPr lang="pt-BR" sz="2400" dirty="0" smtClean="0"/>
              <a:t>Melhorias no processo de </a:t>
            </a:r>
            <a:r>
              <a:rPr lang="pt-BR" sz="2400" u="sng" dirty="0" smtClean="0">
                <a:solidFill>
                  <a:srgbClr val="FF0000"/>
                </a:solidFill>
              </a:rPr>
              <a:t>prestação de contas </a:t>
            </a:r>
            <a:r>
              <a:rPr lang="pt-BR" sz="2400" dirty="0" smtClean="0"/>
              <a:t>e na </a:t>
            </a:r>
            <a:r>
              <a:rPr lang="pt-BR" sz="2400" u="sng" dirty="0" smtClean="0">
                <a:solidFill>
                  <a:srgbClr val="FF0000"/>
                </a:solidFill>
              </a:rPr>
              <a:t>transparência</a:t>
            </a:r>
            <a:r>
              <a:rPr lang="pt-BR" sz="2400" dirty="0" smtClean="0"/>
              <a:t> para a </a:t>
            </a:r>
            <a:r>
              <a:rPr lang="pt-BR" sz="2400" u="sng" dirty="0" smtClean="0">
                <a:solidFill>
                  <a:srgbClr val="FF0000"/>
                </a:solidFill>
              </a:rPr>
              <a:t>sociedade e órgãos de controle</a:t>
            </a:r>
            <a:r>
              <a:rPr lang="pt-BR" sz="2400" dirty="0" smtClean="0"/>
              <a:t>, e mais especificamente, para futuros </a:t>
            </a:r>
            <a:r>
              <a:rPr lang="pt-BR" sz="2400" u="sng" dirty="0" smtClean="0">
                <a:solidFill>
                  <a:srgbClr val="FF0000"/>
                </a:solidFill>
              </a:rPr>
              <a:t>investidores (geração de emprego)</a:t>
            </a:r>
            <a:r>
              <a:rPr lang="pt-BR" sz="2400" dirty="0" smtClean="0"/>
              <a:t>;</a:t>
            </a:r>
          </a:p>
          <a:p>
            <a:pPr algn="just" eaLnBrk="1" hangingPunct="1"/>
            <a:r>
              <a:rPr lang="pt-BR" sz="2400" dirty="0" smtClean="0"/>
              <a:t>Apoio para a implementação de uma </a:t>
            </a:r>
            <a:r>
              <a:rPr lang="pt-BR" sz="2400" u="sng" dirty="0" smtClean="0">
                <a:solidFill>
                  <a:srgbClr val="FF0000"/>
                </a:solidFill>
              </a:rPr>
              <a:t>gestão pública </a:t>
            </a:r>
            <a:r>
              <a:rPr lang="pt-BR" sz="2400" dirty="0" smtClean="0"/>
              <a:t>embasadas em </a:t>
            </a:r>
            <a:r>
              <a:rPr lang="pt-BR" sz="2400" u="sng" dirty="0" smtClean="0">
                <a:solidFill>
                  <a:srgbClr val="FF0000"/>
                </a:solidFill>
              </a:rPr>
              <a:t>resultados – </a:t>
            </a:r>
            <a:r>
              <a:rPr lang="pt-BR" sz="2400" b="1" u="sng" dirty="0" smtClean="0">
                <a:solidFill>
                  <a:srgbClr val="FF0000"/>
                </a:solidFill>
              </a:rPr>
              <a:t>melhores políticas públicas</a:t>
            </a:r>
            <a:r>
              <a:rPr lang="pt-BR" sz="2400" dirty="0" smtClean="0"/>
              <a:t>;</a:t>
            </a:r>
          </a:p>
          <a:p>
            <a:pPr algn="just" eaLnBrk="1" hangingPunct="1"/>
            <a:r>
              <a:rPr lang="pt-BR" sz="2400" dirty="0" smtClean="0"/>
              <a:t>Desenvolvimento de uma </a:t>
            </a:r>
            <a:r>
              <a:rPr lang="pt-BR" sz="2400" u="sng" dirty="0" smtClean="0">
                <a:solidFill>
                  <a:srgbClr val="FF0000"/>
                </a:solidFill>
              </a:rPr>
              <a:t>gestão do patrimônio público</a:t>
            </a:r>
            <a:r>
              <a:rPr lang="pt-BR" sz="2400" dirty="0" smtClean="0"/>
              <a:t>, considerando a necessidade futura de caixa e de outros ativos, tais como, os ativos de infraestrutura e obrigações do Poder Público;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eaLnBrk="1" hangingPunct="1"/>
            <a:r>
              <a:rPr lang="pt-BR" smtClean="0"/>
              <a:t>Quais os benefícios de adoção das IPSAS?</a:t>
            </a:r>
          </a:p>
        </p:txBody>
      </p:sp>
      <p:sp>
        <p:nvSpPr>
          <p:cNvPr id="23555" name="Espaço Reservado para Conteúdo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/>
          <a:lstStyle/>
          <a:p>
            <a:pPr algn="just" eaLnBrk="1" hangingPunct="1"/>
            <a:r>
              <a:rPr lang="pt-BR" sz="2400" u="sng" dirty="0" smtClean="0">
                <a:solidFill>
                  <a:srgbClr val="FF0000"/>
                </a:solidFill>
              </a:rPr>
              <a:t>Comparabilidade</a:t>
            </a:r>
            <a:r>
              <a:rPr lang="pt-BR" sz="2400" dirty="0" smtClean="0"/>
              <a:t> entre as demonstrações contábeis de governos nacionais ou subnacionais;</a:t>
            </a:r>
          </a:p>
          <a:p>
            <a:pPr algn="just" eaLnBrk="1" hangingPunct="1"/>
            <a:r>
              <a:rPr lang="pt-BR" sz="2400" dirty="0" smtClean="0"/>
              <a:t>Apresentação de </a:t>
            </a:r>
            <a:r>
              <a:rPr lang="pt-BR" sz="2400" u="sng" dirty="0" smtClean="0">
                <a:solidFill>
                  <a:srgbClr val="FF0000"/>
                </a:solidFill>
              </a:rPr>
              <a:t>informações completas </a:t>
            </a:r>
            <a:r>
              <a:rPr lang="pt-BR" sz="2400" dirty="0" smtClean="0"/>
              <a:t>sobre os ativos de infraestrutura, bens de domínio público e obrigações contratuais e atuariais;</a:t>
            </a:r>
          </a:p>
          <a:p>
            <a:pPr algn="just" eaLnBrk="1" hangingPunct="1"/>
            <a:r>
              <a:rPr lang="pt-BR" sz="2400" dirty="0" smtClean="0"/>
              <a:t>Propicia o desenvolvimento de novos </a:t>
            </a:r>
            <a:r>
              <a:rPr lang="pt-BR" sz="2400" u="sng" dirty="0" smtClean="0">
                <a:solidFill>
                  <a:srgbClr val="FF0000"/>
                </a:solidFill>
              </a:rPr>
              <a:t>indicadores para a avaliação do desempenho </a:t>
            </a:r>
            <a:r>
              <a:rPr lang="pt-BR" sz="2400" dirty="0" smtClean="0"/>
              <a:t>econômico-financeiro dos entes públicos.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ítulo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algn="ctr" eaLnBrk="1" hangingPunct="1"/>
            <a:r>
              <a:rPr lang="pt-BR" dirty="0" smtClean="0"/>
              <a:t>Quem já adotou as IPSAS?</a:t>
            </a:r>
          </a:p>
        </p:txBody>
      </p:sp>
      <p:sp>
        <p:nvSpPr>
          <p:cNvPr id="24579" name="Espaço Reservado para Conteúdo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/>
          <a:lstStyle/>
          <a:p>
            <a:pPr algn="just" eaLnBrk="1" hangingPunct="1"/>
            <a:r>
              <a:rPr lang="pt-BR" sz="2400" u="sng" dirty="0" smtClean="0">
                <a:solidFill>
                  <a:srgbClr val="FF0000"/>
                </a:solidFill>
              </a:rPr>
              <a:t>Mais de 50 países</a:t>
            </a:r>
            <a:r>
              <a:rPr lang="pt-BR" sz="2400" u="sng" dirty="0" smtClean="0">
                <a:solidFill>
                  <a:schemeClr val="bg1"/>
                </a:solidFill>
              </a:rPr>
              <a:t> </a:t>
            </a:r>
            <a:r>
              <a:rPr lang="pt-BR" sz="2400" dirty="0" smtClean="0"/>
              <a:t>já adotaram ou anunciaram a intenção de adotar as IPSAS, exemplos: Abu </a:t>
            </a:r>
            <a:r>
              <a:rPr lang="pt-BR" sz="2400" dirty="0" err="1" smtClean="0"/>
              <a:t>Dhabi</a:t>
            </a:r>
            <a:r>
              <a:rPr lang="pt-BR" sz="2400" dirty="0" smtClean="0"/>
              <a:t>, </a:t>
            </a:r>
            <a:r>
              <a:rPr lang="pt-BR" sz="2400" u="sng" dirty="0" smtClean="0">
                <a:solidFill>
                  <a:srgbClr val="FF0000"/>
                </a:solidFill>
              </a:rPr>
              <a:t>Argentina</a:t>
            </a:r>
            <a:r>
              <a:rPr lang="pt-BR" sz="2400" dirty="0" smtClean="0"/>
              <a:t>, </a:t>
            </a:r>
            <a:r>
              <a:rPr lang="pt-BR" sz="2400" u="sng" dirty="0" smtClean="0">
                <a:solidFill>
                  <a:srgbClr val="FF0000"/>
                </a:solidFill>
              </a:rPr>
              <a:t>Austrália</a:t>
            </a:r>
            <a:r>
              <a:rPr lang="pt-BR" sz="2400" dirty="0" smtClean="0"/>
              <a:t>, Áustria, </a:t>
            </a:r>
            <a:r>
              <a:rPr lang="pt-BR" sz="2400" b="1" dirty="0" smtClean="0"/>
              <a:t>Brasil</a:t>
            </a:r>
            <a:r>
              <a:rPr lang="pt-BR" sz="2400" dirty="0" smtClean="0"/>
              <a:t>, </a:t>
            </a:r>
            <a:r>
              <a:rPr lang="pt-BR" sz="2400" u="sng" dirty="0" smtClean="0">
                <a:solidFill>
                  <a:srgbClr val="FF0000"/>
                </a:solidFill>
              </a:rPr>
              <a:t>Canadá</a:t>
            </a:r>
            <a:r>
              <a:rPr lang="pt-BR" sz="2400" dirty="0" smtClean="0"/>
              <a:t>, Chile, Colômbia, Espanha, Filipinas, Guatemala, Honduras, Hungria, </a:t>
            </a:r>
            <a:r>
              <a:rPr lang="pt-BR" sz="2400" u="sng" dirty="0" smtClean="0">
                <a:solidFill>
                  <a:srgbClr val="FF0000"/>
                </a:solidFill>
              </a:rPr>
              <a:t>Índia</a:t>
            </a:r>
            <a:r>
              <a:rPr lang="pt-BR" sz="2400" dirty="0" smtClean="0"/>
              <a:t>, Indonésia, Japão, Malásia, Nicarágua, Nigéria, Peru, Reino Unido, Romênia, </a:t>
            </a:r>
            <a:r>
              <a:rPr lang="pt-BR" sz="2400" u="sng" dirty="0" smtClean="0">
                <a:solidFill>
                  <a:srgbClr val="FF0000"/>
                </a:solidFill>
              </a:rPr>
              <a:t>Rússia</a:t>
            </a:r>
            <a:r>
              <a:rPr lang="pt-BR" sz="2400" dirty="0" smtClean="0"/>
              <a:t>, Suíça e Uruguai;</a:t>
            </a:r>
          </a:p>
          <a:p>
            <a:pPr algn="just" eaLnBrk="1" hangingPunct="1"/>
            <a:r>
              <a:rPr lang="pt-BR" sz="2400" dirty="0" smtClean="0"/>
              <a:t>Organismos </a:t>
            </a:r>
            <a:r>
              <a:rPr lang="pt-BR" sz="2400" u="sng" dirty="0" smtClean="0">
                <a:solidFill>
                  <a:srgbClr val="FF0000"/>
                </a:solidFill>
              </a:rPr>
              <a:t>internacionais</a:t>
            </a:r>
            <a:r>
              <a:rPr lang="pt-BR" sz="2400" dirty="0" smtClean="0"/>
              <a:t>, exemplos: ONU, (Organização das Nações Unidas), OTAN (Organização do Tratado do Atlântico Norte) e OCDE (Organização para Cooperação e Desenvolvimento Econômico)	.</a:t>
            </a:r>
          </a:p>
          <a:p>
            <a:pPr algn="just" eaLnBrk="1" hangingPunct="1"/>
            <a:endParaRPr lang="pt-B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pPr eaLnBrk="1" hangingPunct="1"/>
            <a:r>
              <a:rPr lang="pt-BR" dirty="0" smtClean="0"/>
              <a:t>Quantas IPSAS existem?</a:t>
            </a:r>
          </a:p>
        </p:txBody>
      </p:sp>
      <p:sp>
        <p:nvSpPr>
          <p:cNvPr id="25603" name="Espaço Reservado para Conteúdo 2"/>
          <p:cNvSpPr>
            <a:spLocks noGrp="1"/>
          </p:cNvSpPr>
          <p:nvPr>
            <p:ph idx="1"/>
          </p:nvPr>
        </p:nvSpPr>
        <p:spPr>
          <a:xfrm>
            <a:off x="2589213" y="2133600"/>
            <a:ext cx="8915400" cy="3778250"/>
          </a:xfrm>
        </p:spPr>
        <p:txBody>
          <a:bodyPr/>
          <a:lstStyle/>
          <a:p>
            <a:pPr algn="just" eaLnBrk="1" hangingPunct="1"/>
            <a:r>
              <a:rPr lang="pt-BR" sz="2600" dirty="0" smtClean="0"/>
              <a:t>Existe </a:t>
            </a:r>
            <a:r>
              <a:rPr lang="pt-BR" sz="2600" u="sng" dirty="0" smtClean="0">
                <a:solidFill>
                  <a:srgbClr val="FF0000"/>
                </a:solidFill>
              </a:rPr>
              <a:t>uma única IPSA para os entes públicos que adotam o regime de caixa</a:t>
            </a:r>
            <a:r>
              <a:rPr lang="pt-BR" sz="2600" dirty="0" smtClean="0"/>
              <a:t>: </a:t>
            </a:r>
            <a:r>
              <a:rPr lang="en-US" sz="2600" i="1" dirty="0" smtClean="0"/>
              <a:t>Cash Basis IPSAS — Financial Reporting Under the Cash Basis of Accounting</a:t>
            </a:r>
            <a:r>
              <a:rPr lang="pt-BR" sz="2600" dirty="0" smtClean="0"/>
              <a:t>;</a:t>
            </a:r>
          </a:p>
          <a:p>
            <a:pPr algn="just" eaLnBrk="1" hangingPunct="1"/>
            <a:r>
              <a:rPr lang="pt-BR" sz="2600" dirty="0" smtClean="0"/>
              <a:t>As </a:t>
            </a:r>
            <a:r>
              <a:rPr lang="pt-BR" sz="2600" u="sng" dirty="0" smtClean="0">
                <a:solidFill>
                  <a:srgbClr val="FF0000"/>
                </a:solidFill>
              </a:rPr>
              <a:t>demais 32 </a:t>
            </a:r>
            <a:r>
              <a:rPr lang="pt-BR" sz="2600" dirty="0" smtClean="0"/>
              <a:t>normas (até dezembro de 2012) estão embasadas no </a:t>
            </a:r>
            <a:r>
              <a:rPr lang="pt-BR" sz="2600" u="sng" dirty="0" smtClean="0">
                <a:solidFill>
                  <a:srgbClr val="FF0000"/>
                </a:solidFill>
              </a:rPr>
              <a:t>regime de competência</a:t>
            </a:r>
            <a:r>
              <a:rPr lang="pt-BR" sz="2600" dirty="0" smtClean="0">
                <a:solidFill>
                  <a:srgbClr val="FF0000"/>
                </a:solidFill>
              </a:rPr>
              <a:t> </a:t>
            </a:r>
            <a:r>
              <a:rPr lang="pt-BR" sz="2600" dirty="0" smtClean="0">
                <a:solidFill>
                  <a:schemeClr val="tx1"/>
                </a:solidFill>
              </a:rPr>
              <a:t>e na</a:t>
            </a:r>
            <a:r>
              <a:rPr lang="pt-BR" sz="2600" u="sng" dirty="0" smtClean="0">
                <a:solidFill>
                  <a:schemeClr val="tx1"/>
                </a:solidFill>
              </a:rPr>
              <a:t> </a:t>
            </a:r>
            <a:r>
              <a:rPr lang="pt-BR" sz="2600" dirty="0" smtClean="0">
                <a:solidFill>
                  <a:schemeClr val="tx1"/>
                </a:solidFill>
              </a:rPr>
              <a:t>prevalência da </a:t>
            </a:r>
            <a:r>
              <a:rPr lang="pt-BR" sz="2600" u="sng" dirty="0" smtClean="0">
                <a:solidFill>
                  <a:srgbClr val="FF0000"/>
                </a:solidFill>
              </a:rPr>
              <a:t>Essência &gt; Forma</a:t>
            </a:r>
            <a:r>
              <a:rPr lang="pt-BR" sz="2600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cho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182</TotalTime>
  <Words>940</Words>
  <Application>Microsoft Office PowerPoint</Application>
  <PresentationFormat>Personalizar</PresentationFormat>
  <Paragraphs>56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Cacho</vt:lpstr>
      <vt:lpstr> NORMAS CONTÁBEIS INTERNACIONAIS APLICÁVEIS AO SETOR PÚBLICO (International Public Sector Accounting Standards – IPSAS)</vt:lpstr>
      <vt:lpstr>Agenda</vt:lpstr>
      <vt:lpstr>IPSAS: o que são?</vt:lpstr>
      <vt:lpstr>O que é o regime de competência?</vt:lpstr>
      <vt:lpstr>O que é Prevalência da Essência sobre a Forma?</vt:lpstr>
      <vt:lpstr>Quais os benefícios de adoção das IPSAS?</vt:lpstr>
      <vt:lpstr>Quais os benefícios de adoção das IPSAS?</vt:lpstr>
      <vt:lpstr>Quem já adotou as IPSAS?</vt:lpstr>
      <vt:lpstr>Quantas IPSAS existem?</vt:lpstr>
      <vt:lpstr>O que muda em relação ao modelo brasileiro? (Breves exemplos)</vt:lpstr>
      <vt:lpstr>O que muda em relação ao modelo brasileiro? (Breves exemplos)</vt:lpstr>
      <vt:lpstr>O que muda em relação ao modelo brasileiro? (Breves exemplos)</vt:lpstr>
      <vt:lpstr>Referências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Public Sector Accounting Standards - IPSAS</dc:title>
  <dc:creator>Suzart</dc:creator>
  <cp:lastModifiedBy>Nelson</cp:lastModifiedBy>
  <cp:revision>29</cp:revision>
  <dcterms:created xsi:type="dcterms:W3CDTF">2013-02-22T13:26:49Z</dcterms:created>
  <dcterms:modified xsi:type="dcterms:W3CDTF">2013-03-04T16:54:08Z</dcterms:modified>
</cp:coreProperties>
</file>